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74" r:id="rId4"/>
    <p:sldId id="278" r:id="rId5"/>
    <p:sldId id="260" r:id="rId6"/>
    <p:sldId id="264" r:id="rId7"/>
    <p:sldId id="257" r:id="rId8"/>
    <p:sldId id="273" r:id="rId9"/>
    <p:sldId id="265" r:id="rId10"/>
    <p:sldId id="281" r:id="rId11"/>
    <p:sldId id="920" r:id="rId12"/>
    <p:sldId id="918" r:id="rId13"/>
    <p:sldId id="919" r:id="rId14"/>
    <p:sldId id="296" r:id="rId15"/>
    <p:sldId id="679" r:id="rId16"/>
    <p:sldId id="674" r:id="rId17"/>
    <p:sldId id="921" r:id="rId18"/>
    <p:sldId id="677" r:id="rId19"/>
    <p:sldId id="266" r:id="rId20"/>
    <p:sldId id="924" r:id="rId21"/>
    <p:sldId id="675" r:id="rId22"/>
    <p:sldId id="276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8F-4F10-92FC-1C6DA5EFC6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EC-4B2A-8874-47B3396EFD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CEC-4B2A-8874-47B3396EFD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8F-4F10-92FC-1C6DA5EFC6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Manufacturing</c:v>
                </c:pt>
                <c:pt idx="1">
                  <c:v>Services</c:v>
                </c:pt>
                <c:pt idx="2">
                  <c:v>Trade</c:v>
                </c:pt>
                <c:pt idx="3">
                  <c:v>Construction/real estate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25</c:v>
                </c:pt>
                <c:pt idx="2">
                  <c:v>21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C-4B2A-8874-47B3396EFD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A2B3A-DA86-4ACC-AEC7-B43B0858625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73DDA2-6918-45A2-9946-EBBD73435D0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dirty="0">
              <a:solidFill>
                <a:schemeClr val="tx1"/>
              </a:solidFill>
            </a:rPr>
            <a:t>С</a:t>
          </a:r>
          <a:r>
            <a:rPr lang="en-HK" sz="2800" dirty="0" err="1">
              <a:solidFill>
                <a:schemeClr val="tx1"/>
              </a:solidFill>
            </a:rPr>
            <a:t>ompetitiveness</a:t>
          </a:r>
          <a:endParaRPr lang="ru-RU" sz="2800" dirty="0">
            <a:solidFill>
              <a:schemeClr val="tx1"/>
            </a:solidFill>
          </a:endParaRPr>
        </a:p>
      </dgm:t>
    </dgm:pt>
    <dgm:pt modelId="{7AE42E79-8206-4D63-88C8-C24479543A8B}" type="parTrans" cxnId="{88442205-94B2-4653-AC61-CDBCB0664170}">
      <dgm:prSet/>
      <dgm:spPr/>
      <dgm:t>
        <a:bodyPr/>
        <a:lstStyle/>
        <a:p>
          <a:endParaRPr lang="ru-RU"/>
        </a:p>
      </dgm:t>
    </dgm:pt>
    <dgm:pt modelId="{2E679A8F-433C-47F2-8E35-8B1A1A26AC6A}" type="sibTrans" cxnId="{88442205-94B2-4653-AC61-CDBCB0664170}">
      <dgm:prSet/>
      <dgm:spPr/>
      <dgm:t>
        <a:bodyPr/>
        <a:lstStyle/>
        <a:p>
          <a:endParaRPr lang="ru-RU"/>
        </a:p>
      </dgm:t>
    </dgm:pt>
    <dgm:pt modelId="{958D988A-A5AF-459C-8147-A1E8EFD2A7F2}">
      <dgm:prSet phldrT="[Текст]"/>
      <dgm:spPr/>
      <dgm:t>
        <a:bodyPr/>
        <a:lstStyle/>
        <a:p>
          <a:endParaRPr lang="ru-RU"/>
        </a:p>
      </dgm:t>
    </dgm:pt>
    <dgm:pt modelId="{CE3CDFA4-6AAF-4792-918D-6B1BC89B812E}" type="parTrans" cxnId="{88E0147B-7CED-4307-B022-AEEBAAEC5F62}">
      <dgm:prSet/>
      <dgm:spPr/>
      <dgm:t>
        <a:bodyPr/>
        <a:lstStyle/>
        <a:p>
          <a:endParaRPr lang="ru-RU"/>
        </a:p>
      </dgm:t>
    </dgm:pt>
    <dgm:pt modelId="{C06893CF-C23F-48DA-B69F-14B04FDD0DBE}" type="sibTrans" cxnId="{88E0147B-7CED-4307-B022-AEEBAAEC5F62}">
      <dgm:prSet/>
      <dgm:spPr/>
      <dgm:t>
        <a:bodyPr/>
        <a:lstStyle/>
        <a:p>
          <a:endParaRPr lang="ru-RU"/>
        </a:p>
      </dgm:t>
    </dgm:pt>
    <dgm:pt modelId="{0AE0E421-45DC-44BD-92B1-02608DA4693D}">
      <dgm:prSet phldrT="[Текст]" phldr="1"/>
      <dgm:spPr/>
      <dgm:t>
        <a:bodyPr/>
        <a:lstStyle/>
        <a:p>
          <a:endParaRPr lang="ru-RU"/>
        </a:p>
      </dgm:t>
    </dgm:pt>
    <dgm:pt modelId="{0D95713D-F3DC-4349-A05B-1E4FAF7AA3C2}" type="parTrans" cxnId="{58D5A103-9640-4D31-BA29-A61D7F2BEFA3}">
      <dgm:prSet/>
      <dgm:spPr/>
      <dgm:t>
        <a:bodyPr/>
        <a:lstStyle/>
        <a:p>
          <a:endParaRPr lang="ru-RU"/>
        </a:p>
      </dgm:t>
    </dgm:pt>
    <dgm:pt modelId="{A33F4CA1-2E22-4A50-90D3-3F32D5499C96}" type="sibTrans" cxnId="{58D5A103-9640-4D31-BA29-A61D7F2BEFA3}">
      <dgm:prSet/>
      <dgm:spPr/>
      <dgm:t>
        <a:bodyPr/>
        <a:lstStyle/>
        <a:p>
          <a:endParaRPr lang="ru-RU"/>
        </a:p>
      </dgm:t>
    </dgm:pt>
    <dgm:pt modelId="{D9ED53EA-1C2E-4349-99B1-5BF3845D6E14}">
      <dgm:prSet/>
      <dgm:spPr/>
      <dgm:t>
        <a:bodyPr/>
        <a:lstStyle/>
        <a:p>
          <a:r>
            <a:rPr lang="en-HK" dirty="0"/>
            <a:t>Firm-specific advantages</a:t>
          </a:r>
          <a:endParaRPr lang="ru-RU" dirty="0"/>
        </a:p>
        <a:p>
          <a:r>
            <a:rPr lang="en-HK" dirty="0"/>
            <a:t>  </a:t>
          </a:r>
          <a:endParaRPr lang="ru-RU" dirty="0"/>
        </a:p>
      </dgm:t>
    </dgm:pt>
    <dgm:pt modelId="{C1D1FDC7-D9E6-48E8-A8A3-9573C3D0E1EE}" type="parTrans" cxnId="{0BA93768-1224-494F-85FE-D925E6F36126}">
      <dgm:prSet/>
      <dgm:spPr/>
      <dgm:t>
        <a:bodyPr/>
        <a:lstStyle/>
        <a:p>
          <a:endParaRPr lang="ru-RU"/>
        </a:p>
      </dgm:t>
    </dgm:pt>
    <dgm:pt modelId="{F0208A69-9C7C-4781-81DE-64D3A8C24E72}" type="sibTrans" cxnId="{0BA93768-1224-494F-85FE-D925E6F36126}">
      <dgm:prSet/>
      <dgm:spPr/>
      <dgm:t>
        <a:bodyPr/>
        <a:lstStyle/>
        <a:p>
          <a:endParaRPr lang="ru-RU"/>
        </a:p>
      </dgm:t>
    </dgm:pt>
    <dgm:pt modelId="{8442F5AA-71F2-40D7-8C38-44FD64F037DE}">
      <dgm:prSet/>
      <dgm:spPr/>
      <dgm:t>
        <a:bodyPr/>
        <a:lstStyle/>
        <a:p>
          <a:endParaRPr lang="ru-RU"/>
        </a:p>
      </dgm:t>
    </dgm:pt>
    <dgm:pt modelId="{C71278AF-2887-4296-A179-1684895284DF}" type="parTrans" cxnId="{670CAFDC-320D-46B0-B7D5-A1D97542EEBC}">
      <dgm:prSet/>
      <dgm:spPr/>
      <dgm:t>
        <a:bodyPr/>
        <a:lstStyle/>
        <a:p>
          <a:endParaRPr lang="ru-RU"/>
        </a:p>
      </dgm:t>
    </dgm:pt>
    <dgm:pt modelId="{0E10EAA3-8AFA-4731-AB6E-20986D9A178F}" type="sibTrans" cxnId="{670CAFDC-320D-46B0-B7D5-A1D97542EEBC}">
      <dgm:prSet/>
      <dgm:spPr/>
      <dgm:t>
        <a:bodyPr/>
        <a:lstStyle/>
        <a:p>
          <a:endParaRPr lang="ru-RU"/>
        </a:p>
      </dgm:t>
    </dgm:pt>
    <dgm:pt modelId="{133FC40E-ED00-4B10-B0FE-7577D7E581B2}">
      <dgm:prSet/>
      <dgm:spPr/>
      <dgm:t>
        <a:bodyPr/>
        <a:lstStyle/>
        <a:p>
          <a:r>
            <a:rPr lang="en-HK" dirty="0"/>
            <a:t>Country-specific advantages</a:t>
          </a:r>
          <a:endParaRPr lang="ru-RU" dirty="0"/>
        </a:p>
      </dgm:t>
    </dgm:pt>
    <dgm:pt modelId="{DD9F35F7-1C78-46C4-8CEB-D823A68CDEF2}" type="parTrans" cxnId="{A2499E42-E07F-4929-92CC-BBCE84E09E53}">
      <dgm:prSet/>
      <dgm:spPr/>
      <dgm:t>
        <a:bodyPr/>
        <a:lstStyle/>
        <a:p>
          <a:endParaRPr lang="ru-RU"/>
        </a:p>
      </dgm:t>
    </dgm:pt>
    <dgm:pt modelId="{132EF174-382A-4D6A-B022-FC109CCC1B1E}" type="sibTrans" cxnId="{A2499E42-E07F-4929-92CC-BBCE84E09E53}">
      <dgm:prSet/>
      <dgm:spPr/>
      <dgm:t>
        <a:bodyPr/>
        <a:lstStyle/>
        <a:p>
          <a:endParaRPr lang="ru-RU"/>
        </a:p>
      </dgm:t>
    </dgm:pt>
    <dgm:pt modelId="{CF11BBBC-892C-431A-8018-025967A1FCB6}" type="pres">
      <dgm:prSet presAssocID="{3ECA2B3A-DA86-4ACC-AEC7-B43B0858625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30185F-7675-4F2B-9ABF-E685B3F6872E}" type="pres">
      <dgm:prSet presAssocID="{1A73DDA2-6918-45A2-9946-EBBD73435D00}" presName="centerShape" presStyleLbl="node0" presStyleIdx="0" presStyleCnt="1" custScaleX="140383" custScaleY="128730" custLinFactNeighborX="-119" custLinFactNeighborY="1313"/>
      <dgm:spPr/>
    </dgm:pt>
    <dgm:pt modelId="{2239B173-DE3C-4A07-8B92-E58AFA877298}" type="pres">
      <dgm:prSet presAssocID="{C1D1FDC7-D9E6-48E8-A8A3-9573C3D0E1EE}" presName="parTrans" presStyleLbl="bgSibTrans2D1" presStyleIdx="0" presStyleCnt="2" custScaleX="162842"/>
      <dgm:spPr/>
    </dgm:pt>
    <dgm:pt modelId="{3BCDF198-4F0D-4C7C-8FA1-B84FF1587C5D}" type="pres">
      <dgm:prSet presAssocID="{D9ED53EA-1C2E-4349-99B1-5BF3845D6E14}" presName="node" presStyleLbl="node1" presStyleIdx="0" presStyleCnt="2">
        <dgm:presLayoutVars>
          <dgm:bulletEnabled val="1"/>
        </dgm:presLayoutVars>
      </dgm:prSet>
      <dgm:spPr/>
    </dgm:pt>
    <dgm:pt modelId="{5DE3DE20-4779-4F7A-A8F3-D090EE205C01}" type="pres">
      <dgm:prSet presAssocID="{DD9F35F7-1C78-46C4-8CEB-D823A68CDEF2}" presName="parTrans" presStyleLbl="bgSibTrans2D1" presStyleIdx="1" presStyleCnt="2" custScaleX="143404" custLinFactNeighborX="-5335" custLinFactNeighborY="19206"/>
      <dgm:spPr/>
    </dgm:pt>
    <dgm:pt modelId="{ABC06B74-3E23-4BDA-893D-D8B540A45594}" type="pres">
      <dgm:prSet presAssocID="{133FC40E-ED00-4B10-B0FE-7577D7E581B2}" presName="node" presStyleLbl="node1" presStyleIdx="1" presStyleCnt="2">
        <dgm:presLayoutVars>
          <dgm:bulletEnabled val="1"/>
        </dgm:presLayoutVars>
      </dgm:prSet>
      <dgm:spPr/>
    </dgm:pt>
  </dgm:ptLst>
  <dgm:cxnLst>
    <dgm:cxn modelId="{58D5A103-9640-4D31-BA29-A61D7F2BEFA3}" srcId="{958D988A-A5AF-459C-8147-A1E8EFD2A7F2}" destId="{0AE0E421-45DC-44BD-92B1-02608DA4693D}" srcOrd="0" destOrd="0" parTransId="{0D95713D-F3DC-4349-A05B-1E4FAF7AA3C2}" sibTransId="{A33F4CA1-2E22-4A50-90D3-3F32D5499C96}"/>
    <dgm:cxn modelId="{88442205-94B2-4653-AC61-CDBCB0664170}" srcId="{3ECA2B3A-DA86-4ACC-AEC7-B43B0858625E}" destId="{1A73DDA2-6918-45A2-9946-EBBD73435D00}" srcOrd="0" destOrd="0" parTransId="{7AE42E79-8206-4D63-88C8-C24479543A8B}" sibTransId="{2E679A8F-433C-47F2-8E35-8B1A1A26AC6A}"/>
    <dgm:cxn modelId="{A2499E42-E07F-4929-92CC-BBCE84E09E53}" srcId="{1A73DDA2-6918-45A2-9946-EBBD73435D00}" destId="{133FC40E-ED00-4B10-B0FE-7577D7E581B2}" srcOrd="1" destOrd="0" parTransId="{DD9F35F7-1C78-46C4-8CEB-D823A68CDEF2}" sibTransId="{132EF174-382A-4D6A-B022-FC109CCC1B1E}"/>
    <dgm:cxn modelId="{0BA93768-1224-494F-85FE-D925E6F36126}" srcId="{1A73DDA2-6918-45A2-9946-EBBD73435D00}" destId="{D9ED53EA-1C2E-4349-99B1-5BF3845D6E14}" srcOrd="0" destOrd="0" parTransId="{C1D1FDC7-D9E6-48E8-A8A3-9573C3D0E1EE}" sibTransId="{F0208A69-9C7C-4781-81DE-64D3A8C24E72}"/>
    <dgm:cxn modelId="{3BE1AD4D-CEA6-46FD-8CE4-A5FEB0A5227B}" type="presOf" srcId="{C1D1FDC7-D9E6-48E8-A8A3-9573C3D0E1EE}" destId="{2239B173-DE3C-4A07-8B92-E58AFA877298}" srcOrd="0" destOrd="0" presId="urn:microsoft.com/office/officeart/2005/8/layout/radial4"/>
    <dgm:cxn modelId="{D492BC71-1383-4420-B4A4-9D51C946F1AB}" type="presOf" srcId="{1A73DDA2-6918-45A2-9946-EBBD73435D00}" destId="{CF30185F-7675-4F2B-9ABF-E685B3F6872E}" srcOrd="0" destOrd="0" presId="urn:microsoft.com/office/officeart/2005/8/layout/radial4"/>
    <dgm:cxn modelId="{88E0147B-7CED-4307-B022-AEEBAAEC5F62}" srcId="{3ECA2B3A-DA86-4ACC-AEC7-B43B0858625E}" destId="{958D988A-A5AF-459C-8147-A1E8EFD2A7F2}" srcOrd="2" destOrd="0" parTransId="{CE3CDFA4-6AAF-4792-918D-6B1BC89B812E}" sibTransId="{C06893CF-C23F-48DA-B69F-14B04FDD0DBE}"/>
    <dgm:cxn modelId="{97115DA8-444F-4F00-B174-95418FE511C8}" type="presOf" srcId="{DD9F35F7-1C78-46C4-8CEB-D823A68CDEF2}" destId="{5DE3DE20-4779-4F7A-A8F3-D090EE205C01}" srcOrd="0" destOrd="0" presId="urn:microsoft.com/office/officeart/2005/8/layout/radial4"/>
    <dgm:cxn modelId="{A0F46ABF-7485-4680-9F65-2EE7D9660492}" type="presOf" srcId="{D9ED53EA-1C2E-4349-99B1-5BF3845D6E14}" destId="{3BCDF198-4F0D-4C7C-8FA1-B84FF1587C5D}" srcOrd="0" destOrd="0" presId="urn:microsoft.com/office/officeart/2005/8/layout/radial4"/>
    <dgm:cxn modelId="{FC1AB0C0-D7F4-46D8-89B2-817C109172CA}" type="presOf" srcId="{3ECA2B3A-DA86-4ACC-AEC7-B43B0858625E}" destId="{CF11BBBC-892C-431A-8018-025967A1FCB6}" srcOrd="0" destOrd="0" presId="urn:microsoft.com/office/officeart/2005/8/layout/radial4"/>
    <dgm:cxn modelId="{345327C4-F95B-40AD-B02A-D93078C029D0}" type="presOf" srcId="{133FC40E-ED00-4B10-B0FE-7577D7E581B2}" destId="{ABC06B74-3E23-4BDA-893D-D8B540A45594}" srcOrd="0" destOrd="0" presId="urn:microsoft.com/office/officeart/2005/8/layout/radial4"/>
    <dgm:cxn modelId="{670CAFDC-320D-46B0-B7D5-A1D97542EEBC}" srcId="{3ECA2B3A-DA86-4ACC-AEC7-B43B0858625E}" destId="{8442F5AA-71F2-40D7-8C38-44FD64F037DE}" srcOrd="1" destOrd="0" parTransId="{C71278AF-2887-4296-A179-1684895284DF}" sibTransId="{0E10EAA3-8AFA-4731-AB6E-20986D9A178F}"/>
    <dgm:cxn modelId="{749E6FEF-3762-45A6-BE99-CCA505911CBB}" type="presParOf" srcId="{CF11BBBC-892C-431A-8018-025967A1FCB6}" destId="{CF30185F-7675-4F2B-9ABF-E685B3F6872E}" srcOrd="0" destOrd="0" presId="urn:microsoft.com/office/officeart/2005/8/layout/radial4"/>
    <dgm:cxn modelId="{5949BDE0-243E-4F04-8344-915B2AD851E8}" type="presParOf" srcId="{CF11BBBC-892C-431A-8018-025967A1FCB6}" destId="{2239B173-DE3C-4A07-8B92-E58AFA877298}" srcOrd="1" destOrd="0" presId="urn:microsoft.com/office/officeart/2005/8/layout/radial4"/>
    <dgm:cxn modelId="{498756F4-E478-4DB2-B321-CE6E3C912FF7}" type="presParOf" srcId="{CF11BBBC-892C-431A-8018-025967A1FCB6}" destId="{3BCDF198-4F0D-4C7C-8FA1-B84FF1587C5D}" srcOrd="2" destOrd="0" presId="urn:microsoft.com/office/officeart/2005/8/layout/radial4"/>
    <dgm:cxn modelId="{4511DC98-A15A-4DB6-9EE4-D04837BE7459}" type="presParOf" srcId="{CF11BBBC-892C-431A-8018-025967A1FCB6}" destId="{5DE3DE20-4779-4F7A-A8F3-D090EE205C01}" srcOrd="3" destOrd="0" presId="urn:microsoft.com/office/officeart/2005/8/layout/radial4"/>
    <dgm:cxn modelId="{68F42085-A07C-4649-A669-FDFE35C203E8}" type="presParOf" srcId="{CF11BBBC-892C-431A-8018-025967A1FCB6}" destId="{ABC06B74-3E23-4BDA-893D-D8B540A4559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A0E85-64E2-41AD-A93B-41C8BBF1058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5921C8-4069-4848-82FC-168C182FE929}">
      <dgm:prSet phldrT="[Текст]"/>
      <dgm:spPr/>
      <dgm:t>
        <a:bodyPr/>
        <a:lstStyle/>
        <a:p>
          <a:r>
            <a:rPr lang="en-HK" dirty="0"/>
            <a:t>Firm-specific assets</a:t>
          </a:r>
          <a:endParaRPr lang="ru-RU" dirty="0"/>
        </a:p>
      </dgm:t>
    </dgm:pt>
    <dgm:pt modelId="{B7983051-4FC2-4791-BB4F-D221859D7453}" type="parTrans" cxnId="{6C347784-E984-4F36-9A9C-CB09218AA208}">
      <dgm:prSet/>
      <dgm:spPr/>
      <dgm:t>
        <a:bodyPr/>
        <a:lstStyle/>
        <a:p>
          <a:endParaRPr lang="ru-RU"/>
        </a:p>
      </dgm:t>
    </dgm:pt>
    <dgm:pt modelId="{86DB2A58-56CB-4219-93E9-E30AD2C238DE}" type="sibTrans" cxnId="{6C347784-E984-4F36-9A9C-CB09218AA208}">
      <dgm:prSet/>
      <dgm:spPr/>
      <dgm:t>
        <a:bodyPr/>
        <a:lstStyle/>
        <a:p>
          <a:endParaRPr lang="ru-RU"/>
        </a:p>
      </dgm:t>
    </dgm:pt>
    <dgm:pt modelId="{F59FE83D-11C8-40C3-AAF6-7CBF81CF8DE3}">
      <dgm:prSet/>
      <dgm:spPr/>
      <dgm:t>
        <a:bodyPr/>
        <a:lstStyle/>
        <a:p>
          <a:r>
            <a:rPr lang="en-HK" dirty="0"/>
            <a:t>Firm-specific strategy </a:t>
          </a:r>
          <a:endParaRPr lang="ru-RU" dirty="0"/>
        </a:p>
      </dgm:t>
    </dgm:pt>
    <dgm:pt modelId="{C7004307-5CEE-499D-9872-EEB10C077B2E}" type="parTrans" cxnId="{E16DC468-083F-4603-8CB8-E1EA7BA6B479}">
      <dgm:prSet/>
      <dgm:spPr/>
      <dgm:t>
        <a:bodyPr/>
        <a:lstStyle/>
        <a:p>
          <a:endParaRPr lang="ru-RU"/>
        </a:p>
      </dgm:t>
    </dgm:pt>
    <dgm:pt modelId="{BE73F07B-021A-44AF-9393-31E5A9ACCF29}" type="sibTrans" cxnId="{E16DC468-083F-4603-8CB8-E1EA7BA6B479}">
      <dgm:prSet/>
      <dgm:spPr/>
      <dgm:t>
        <a:bodyPr/>
        <a:lstStyle/>
        <a:p>
          <a:endParaRPr lang="ru-RU"/>
        </a:p>
      </dgm:t>
    </dgm:pt>
    <dgm:pt modelId="{AEC145D1-2004-4563-8B0B-64DA6ACB7CBE}" type="pres">
      <dgm:prSet presAssocID="{1FBA0E85-64E2-41AD-A93B-41C8BBF10585}" presName="diagram" presStyleCnt="0">
        <dgm:presLayoutVars>
          <dgm:dir/>
          <dgm:resizeHandles val="exact"/>
        </dgm:presLayoutVars>
      </dgm:prSet>
      <dgm:spPr/>
    </dgm:pt>
    <dgm:pt modelId="{F2C34381-8E1E-4C96-AF07-4CA1D39130E6}" type="pres">
      <dgm:prSet presAssocID="{465921C8-4069-4848-82FC-168C182FE929}" presName="node" presStyleLbl="node1" presStyleIdx="0" presStyleCnt="2">
        <dgm:presLayoutVars>
          <dgm:bulletEnabled val="1"/>
        </dgm:presLayoutVars>
      </dgm:prSet>
      <dgm:spPr/>
    </dgm:pt>
    <dgm:pt modelId="{C6D0A6BA-1C2F-46BC-B8A1-5D9A096C2A64}" type="pres">
      <dgm:prSet presAssocID="{86DB2A58-56CB-4219-93E9-E30AD2C238DE}" presName="sibTrans" presStyleCnt="0"/>
      <dgm:spPr/>
    </dgm:pt>
    <dgm:pt modelId="{96DC872B-9B9B-47EA-85AB-D8FB471F8E78}" type="pres">
      <dgm:prSet presAssocID="{F59FE83D-11C8-40C3-AAF6-7CBF81CF8DE3}" presName="node" presStyleLbl="node1" presStyleIdx="1" presStyleCnt="2">
        <dgm:presLayoutVars>
          <dgm:bulletEnabled val="1"/>
        </dgm:presLayoutVars>
      </dgm:prSet>
      <dgm:spPr/>
    </dgm:pt>
  </dgm:ptLst>
  <dgm:cxnLst>
    <dgm:cxn modelId="{5EC5181C-771E-46B5-92EF-C8EA3254B2D7}" type="presOf" srcId="{465921C8-4069-4848-82FC-168C182FE929}" destId="{F2C34381-8E1E-4C96-AF07-4CA1D39130E6}" srcOrd="0" destOrd="0" presId="urn:microsoft.com/office/officeart/2005/8/layout/default"/>
    <dgm:cxn modelId="{E16DC468-083F-4603-8CB8-E1EA7BA6B479}" srcId="{1FBA0E85-64E2-41AD-A93B-41C8BBF10585}" destId="{F59FE83D-11C8-40C3-AAF6-7CBF81CF8DE3}" srcOrd="1" destOrd="0" parTransId="{C7004307-5CEE-499D-9872-EEB10C077B2E}" sibTransId="{BE73F07B-021A-44AF-9393-31E5A9ACCF29}"/>
    <dgm:cxn modelId="{6C347784-E984-4F36-9A9C-CB09218AA208}" srcId="{1FBA0E85-64E2-41AD-A93B-41C8BBF10585}" destId="{465921C8-4069-4848-82FC-168C182FE929}" srcOrd="0" destOrd="0" parTransId="{B7983051-4FC2-4791-BB4F-D221859D7453}" sibTransId="{86DB2A58-56CB-4219-93E9-E30AD2C238DE}"/>
    <dgm:cxn modelId="{29BBFF8A-173D-497C-A456-61D9982B130A}" type="presOf" srcId="{F59FE83D-11C8-40C3-AAF6-7CBF81CF8DE3}" destId="{96DC872B-9B9B-47EA-85AB-D8FB471F8E78}" srcOrd="0" destOrd="0" presId="urn:microsoft.com/office/officeart/2005/8/layout/default"/>
    <dgm:cxn modelId="{7C46AAF8-C51B-460A-9C66-D4E6708C91BA}" type="presOf" srcId="{1FBA0E85-64E2-41AD-A93B-41C8BBF10585}" destId="{AEC145D1-2004-4563-8B0B-64DA6ACB7CBE}" srcOrd="0" destOrd="0" presId="urn:microsoft.com/office/officeart/2005/8/layout/default"/>
    <dgm:cxn modelId="{E3B2C3B6-66EC-47FF-B773-6351136DEC2B}" type="presParOf" srcId="{AEC145D1-2004-4563-8B0B-64DA6ACB7CBE}" destId="{F2C34381-8E1E-4C96-AF07-4CA1D39130E6}" srcOrd="0" destOrd="0" presId="urn:microsoft.com/office/officeart/2005/8/layout/default"/>
    <dgm:cxn modelId="{E6DAE08E-C72F-44A5-B1A3-8B619D2EB3BC}" type="presParOf" srcId="{AEC145D1-2004-4563-8B0B-64DA6ACB7CBE}" destId="{C6D0A6BA-1C2F-46BC-B8A1-5D9A096C2A64}" srcOrd="1" destOrd="0" presId="urn:microsoft.com/office/officeart/2005/8/layout/default"/>
    <dgm:cxn modelId="{9D8A251A-E2B7-4E7B-B1B2-C45BDB857492}" type="presParOf" srcId="{AEC145D1-2004-4563-8B0B-64DA6ACB7CBE}" destId="{96DC872B-9B9B-47EA-85AB-D8FB471F8E7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185F-7675-4F2B-9ABF-E685B3F6872E}">
      <dsp:nvSpPr>
        <dsp:cNvPr id="0" name=""/>
        <dsp:cNvSpPr/>
      </dsp:nvSpPr>
      <dsp:spPr>
        <a:xfrm>
          <a:off x="2311446" y="1535282"/>
          <a:ext cx="3691420" cy="338500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</a:rPr>
            <a:t>С</a:t>
          </a:r>
          <a:r>
            <a:rPr lang="en-HK" sz="2800" kern="1200" dirty="0" err="1">
              <a:solidFill>
                <a:schemeClr val="tx1"/>
              </a:solidFill>
            </a:rPr>
            <a:t>ompetitiveness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852042" y="2031004"/>
        <a:ext cx="2610228" cy="2393556"/>
      </dsp:txXfrm>
    </dsp:sp>
    <dsp:sp modelId="{2239B173-DE3C-4A07-8B92-E58AFA877298}">
      <dsp:nvSpPr>
        <dsp:cNvPr id="0" name=""/>
        <dsp:cNvSpPr/>
      </dsp:nvSpPr>
      <dsp:spPr>
        <a:xfrm rot="12977611">
          <a:off x="556939" y="1230605"/>
          <a:ext cx="2781940" cy="7494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DF198-4F0D-4C7C-8FA1-B84FF1587C5D}">
      <dsp:nvSpPr>
        <dsp:cNvPr id="0" name=""/>
        <dsp:cNvSpPr/>
      </dsp:nvSpPr>
      <dsp:spPr>
        <a:xfrm>
          <a:off x="10412" y="100480"/>
          <a:ext cx="2498058" cy="1998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3400" kern="1200" dirty="0"/>
            <a:t>Firm-specific advantages</a:t>
          </a:r>
          <a:endParaRPr lang="ru-RU" sz="3400" kern="1200" dirty="0"/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3400" kern="1200" dirty="0"/>
            <a:t>  </a:t>
          </a:r>
          <a:endParaRPr lang="ru-RU" sz="3400" kern="1200" dirty="0"/>
        </a:p>
      </dsp:txBody>
      <dsp:txXfrm>
        <a:off x="68944" y="159012"/>
        <a:ext cx="2380994" cy="1881382"/>
      </dsp:txXfrm>
    </dsp:sp>
    <dsp:sp modelId="{5DE3DE20-4779-4F7A-A8F3-D090EE205C01}">
      <dsp:nvSpPr>
        <dsp:cNvPr id="0" name=""/>
        <dsp:cNvSpPr/>
      </dsp:nvSpPr>
      <dsp:spPr>
        <a:xfrm rot="19431911">
          <a:off x="5051164" y="1376309"/>
          <a:ext cx="2467764" cy="7494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06B74-3E23-4BDA-893D-D8B540A45594}">
      <dsp:nvSpPr>
        <dsp:cNvPr id="0" name=""/>
        <dsp:cNvSpPr/>
      </dsp:nvSpPr>
      <dsp:spPr>
        <a:xfrm>
          <a:off x="5822730" y="100480"/>
          <a:ext cx="2498058" cy="1998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3400" kern="1200" dirty="0"/>
            <a:t>Country-specific advantages</a:t>
          </a:r>
          <a:endParaRPr lang="ru-RU" sz="3400" kern="1200" dirty="0"/>
        </a:p>
      </dsp:txBody>
      <dsp:txXfrm>
        <a:off x="5881262" y="159012"/>
        <a:ext cx="2380994" cy="1881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34381-8E1E-4C96-AF07-4CA1D39130E6}">
      <dsp:nvSpPr>
        <dsp:cNvPr id="0" name=""/>
        <dsp:cNvSpPr/>
      </dsp:nvSpPr>
      <dsp:spPr>
        <a:xfrm>
          <a:off x="845" y="1042851"/>
          <a:ext cx="3297162" cy="1978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4500" kern="1200" dirty="0"/>
            <a:t>Firm-specific assets</a:t>
          </a:r>
          <a:endParaRPr lang="ru-RU" sz="4500" kern="1200" dirty="0"/>
        </a:p>
      </dsp:txBody>
      <dsp:txXfrm>
        <a:off x="845" y="1042851"/>
        <a:ext cx="3297162" cy="1978297"/>
      </dsp:txXfrm>
    </dsp:sp>
    <dsp:sp modelId="{96DC872B-9B9B-47EA-85AB-D8FB471F8E78}">
      <dsp:nvSpPr>
        <dsp:cNvPr id="0" name=""/>
        <dsp:cNvSpPr/>
      </dsp:nvSpPr>
      <dsp:spPr>
        <a:xfrm>
          <a:off x="3627724" y="1042851"/>
          <a:ext cx="3297162" cy="1978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HK" sz="4500" kern="1200" dirty="0"/>
            <a:t>Firm-specific strategy </a:t>
          </a:r>
          <a:endParaRPr lang="ru-RU" sz="4500" kern="1200" dirty="0"/>
        </a:p>
      </dsp:txBody>
      <dsp:txXfrm>
        <a:off x="3627724" y="1042851"/>
        <a:ext cx="3297162" cy="1978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7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8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95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21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8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90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5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16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32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9BA4B-9AED-402F-A6FD-053118784294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3E11-3410-4C18-A4E6-5B0B267DE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4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61C7A-A8DF-460C-8E07-C452092A5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734" y="296333"/>
            <a:ext cx="7755466" cy="1303867"/>
          </a:xfrm>
        </p:spPr>
        <p:txBody>
          <a:bodyPr>
            <a:normAutofit fontScale="90000"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2400" b="1" dirty="0"/>
              <a:t>HK Chu Hai College of Higher education</a:t>
            </a:r>
            <a:br>
              <a:rPr lang="en-US" sz="2400" b="1" dirty="0"/>
            </a:br>
            <a:r>
              <a:rPr lang="en-US" sz="2400" b="1" dirty="0"/>
              <a:t>OBOR research Institute</a:t>
            </a:r>
            <a:br>
              <a:rPr lang="en-US" sz="2400" b="1" dirty="0"/>
            </a:br>
            <a:r>
              <a:rPr lang="en-US" sz="2400" b="1" dirty="0"/>
              <a:t>One Belt One Road workshop series 4</a:t>
            </a:r>
            <a:br>
              <a:rPr lang="en-US" sz="2400" b="1" dirty="0"/>
            </a:br>
            <a:endParaRPr lang="ru-RU" sz="24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6EBB8B-3B9C-4160-9583-058D39E82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1947334"/>
            <a:ext cx="7391400" cy="255693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j-lt"/>
              </a:rPr>
              <a:t>Oleksandr Rogach </a:t>
            </a:r>
          </a:p>
          <a:p>
            <a:r>
              <a:rPr lang="en-US" sz="4000" b="1" dirty="0">
                <a:latin typeface="+mj-lt"/>
              </a:rPr>
              <a:t>Chinese multinational firms in Africa: why are they so successful?</a:t>
            </a:r>
            <a:endParaRPr lang="ru-RU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7452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CEAC4-9A7B-43C0-A042-811515AB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0" y="2103437"/>
            <a:ext cx="7886700" cy="1325563"/>
          </a:xfrm>
        </p:spPr>
        <p:txBody>
          <a:bodyPr/>
          <a:lstStyle/>
          <a:p>
            <a:pPr algn="ctr"/>
            <a:r>
              <a:rPr lang="en-HK" b="1" dirty="0"/>
              <a:t>Why are Chinese firms so successful in Africa?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4055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0F9D7-7B65-45B8-8B50-59201B7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Chinese MNEs: the reason for competitiveness</a:t>
            </a:r>
            <a:endParaRPr lang="ru-RU" b="1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D5212EE-A971-4A54-8941-73FF9961BF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0835704"/>
              </p:ext>
            </p:extLst>
          </p:nvPr>
        </p:nvGraphicFramePr>
        <p:xfrm>
          <a:off x="414866" y="1820334"/>
          <a:ext cx="8331201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80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50670A-2987-453B-B222-B25DA5692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HK" b="1" dirty="0"/>
            </a:br>
            <a:r>
              <a:rPr lang="en-HK" b="1" dirty="0"/>
              <a:t>Chinese</a:t>
            </a:r>
            <a:r>
              <a:rPr lang="ru-RU" b="1" dirty="0"/>
              <a:t> </a:t>
            </a:r>
            <a:r>
              <a:rPr lang="en-US" b="1" dirty="0"/>
              <a:t>MNEs: </a:t>
            </a:r>
            <a:r>
              <a:rPr lang="en-HK" b="1" dirty="0"/>
              <a:t> Firm-specific advantages </a:t>
            </a:r>
            <a:br>
              <a:rPr lang="en-HK" b="1" dirty="0"/>
            </a:br>
            <a:endParaRPr lang="ru-RU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8A9C56F-127D-4C41-AF90-C8FB7BFA51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9362281"/>
              </p:ext>
            </p:extLst>
          </p:nvPr>
        </p:nvGraphicFramePr>
        <p:xfrm>
          <a:off x="1109133" y="1828800"/>
          <a:ext cx="692573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451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1E21B7-9553-4CF4-9DF1-0124359A7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3" y="365127"/>
            <a:ext cx="8346017" cy="1006474"/>
          </a:xfrm>
        </p:spPr>
        <p:txBody>
          <a:bodyPr>
            <a:normAutofit fontScale="90000"/>
          </a:bodyPr>
          <a:lstStyle/>
          <a:p>
            <a:r>
              <a:rPr lang="en-HK" b="1" dirty="0"/>
              <a:t>Chinese</a:t>
            </a:r>
            <a:r>
              <a:rPr lang="ru-RU" b="1" dirty="0"/>
              <a:t> </a:t>
            </a:r>
            <a:r>
              <a:rPr lang="en-US" b="1" dirty="0"/>
              <a:t>MNEs: </a:t>
            </a:r>
            <a:r>
              <a:rPr lang="en-HK" b="1" dirty="0"/>
              <a:t>Firm-specific assets (FSA)</a:t>
            </a:r>
            <a:br>
              <a:rPr lang="en-HK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2FE73A-DC10-4B23-BB98-EF1C19895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2588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HK" sz="3200" b="1" dirty="0"/>
              <a:t>Traditional FSA</a:t>
            </a:r>
          </a:p>
          <a:p>
            <a:r>
              <a:rPr lang="en-HK" sz="3200" dirty="0"/>
              <a:t>Economy of scale advantages;</a:t>
            </a:r>
          </a:p>
          <a:p>
            <a:r>
              <a:rPr lang="en-HK" sz="3200" dirty="0"/>
              <a:t>Low cost advantages;</a:t>
            </a:r>
          </a:p>
          <a:p>
            <a:r>
              <a:rPr lang="en-HK" sz="3200" dirty="0"/>
              <a:t>Access to cheap financial resources.</a:t>
            </a:r>
          </a:p>
          <a:p>
            <a:pPr marL="0" indent="0">
              <a:buNone/>
            </a:pPr>
            <a:r>
              <a:rPr lang="en-HK" sz="3200" b="1" dirty="0"/>
              <a:t>New FSA:</a:t>
            </a:r>
          </a:p>
          <a:p>
            <a:r>
              <a:rPr lang="en-HK" sz="3200" dirty="0"/>
              <a:t>Cutting edge innovations;</a:t>
            </a:r>
          </a:p>
          <a:p>
            <a:r>
              <a:rPr lang="en-HK" sz="3200" dirty="0"/>
              <a:t>Unique experience in the large-scale projects; </a:t>
            </a:r>
          </a:p>
          <a:p>
            <a:r>
              <a:rPr lang="en-HK" sz="3200" dirty="0"/>
              <a:t>Differentiation of services and products.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2004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14FC6-2D77-4A6E-904A-5EADB727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b="1" dirty="0"/>
              <a:t>The scale advantage of Chinese firms</a:t>
            </a:r>
            <a:r>
              <a:rPr lang="en-HK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E14231-B9D2-479E-9658-B21EE1F43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5518"/>
            <a:ext cx="8364348" cy="49073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HK" sz="3200" dirty="0"/>
              <a:t>It lowers unit production costs.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HK" sz="3200" dirty="0"/>
              <a:t>It facilitates agglomeration benefits.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HK" sz="3200" dirty="0"/>
              <a:t>It increases the bargaining power of Chinese </a:t>
            </a:r>
            <a:r>
              <a:rPr lang="en-US" sz="3200" dirty="0"/>
              <a:t>firms.</a:t>
            </a:r>
            <a:endParaRPr lang="ru-RU" sz="3200" dirty="0"/>
          </a:p>
          <a:p>
            <a:pPr marL="0" indent="0">
              <a:buNone/>
            </a:pPr>
            <a:endParaRPr lang="en-HK" dirty="0"/>
          </a:p>
          <a:p>
            <a:pPr marL="0" indent="0">
              <a:buNone/>
            </a:pPr>
            <a:endParaRPr lang="en-HK" dirty="0"/>
          </a:p>
          <a:p>
            <a:pPr marL="0" indent="0">
              <a:buNone/>
            </a:pPr>
            <a:r>
              <a:rPr lang="en-HK" b="1" dirty="0"/>
              <a:t>Cost leadership strategy are the typical for most Chinese MNEs in Africa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1006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E1EE5-F649-45A3-A9DB-A6276B88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b="1" dirty="0"/>
              <a:t>Chinese MNEs: financial advantages for internationalization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1363DC-8454-4C5D-AE69-629D5DD72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825624"/>
            <a:ext cx="8542866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K" b="1" dirty="0"/>
              <a:t>Chinese FDI is driven by relatively easy access to cheap capital</a:t>
            </a:r>
            <a:endParaRPr lang="uk-UA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   </a:t>
            </a:r>
            <a:r>
              <a:rPr lang="en-HK" dirty="0"/>
              <a:t>preferential </a:t>
            </a:r>
            <a:r>
              <a:rPr lang="en-HK" b="1" dirty="0"/>
              <a:t>access</a:t>
            </a:r>
            <a:r>
              <a:rPr lang="en-HK" dirty="0"/>
              <a:t> to capital, 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en-HK" dirty="0"/>
              <a:t>   and </a:t>
            </a:r>
            <a:r>
              <a:rPr lang="en-HK" b="1" dirty="0"/>
              <a:t>low interest </a:t>
            </a:r>
            <a:r>
              <a:rPr lang="en-HK" dirty="0"/>
              <a:t>financing granted by Chinese banks.</a:t>
            </a:r>
          </a:p>
          <a:p>
            <a:pPr marL="0" indent="0">
              <a:buNone/>
            </a:pPr>
            <a:endParaRPr lang="en-HK" b="1" dirty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r>
              <a:rPr lang="en-HK" b="1" dirty="0"/>
              <a:t>Easy access to financing</a:t>
            </a:r>
            <a:r>
              <a:rPr lang="en-HK" dirty="0"/>
              <a:t> provides Chinese players</a:t>
            </a:r>
            <a:r>
              <a:rPr lang="en-US" dirty="0"/>
              <a:t> </a:t>
            </a:r>
            <a:r>
              <a:rPr lang="en-HK" dirty="0"/>
              <a:t>with a </a:t>
            </a:r>
            <a:r>
              <a:rPr lang="en-HK" b="1" dirty="0"/>
              <a:t>significant advantage over competitors. </a:t>
            </a:r>
            <a:endParaRPr lang="ru-RU" b="1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855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9E4C3-74F0-420D-BCD5-AF2515A2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HK" b="1" dirty="0"/>
            </a:br>
            <a:r>
              <a:rPr lang="en-HK" b="1" dirty="0"/>
              <a:t>The country-specific advantage of Chinese MNEs</a:t>
            </a:r>
            <a:r>
              <a:rPr lang="en-HK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703165-F36C-4C9E-8F0C-EE7EB1DA8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 Chinese MNEs are able to take full advantage of China: 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en-HK" dirty="0"/>
              <a:t>      growing and </a:t>
            </a:r>
            <a:r>
              <a:rPr lang="en-HK" b="1" dirty="0"/>
              <a:t>very large market, </a:t>
            </a:r>
            <a:endParaRPr lang="ru-RU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HK" dirty="0"/>
              <a:t>      a large and </a:t>
            </a:r>
            <a:r>
              <a:rPr lang="en-HK" b="1" dirty="0"/>
              <a:t>growing production platform</a:t>
            </a:r>
            <a:r>
              <a:rPr lang="en-HK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HK" b="1" dirty="0"/>
              <a:t>      fierce</a:t>
            </a:r>
            <a:r>
              <a:rPr lang="uk-UA" b="1" dirty="0"/>
              <a:t> </a:t>
            </a:r>
            <a:r>
              <a:rPr lang="en-HK" b="1" dirty="0"/>
              <a:t>competition at home,</a:t>
            </a:r>
            <a:r>
              <a:rPr lang="en-HK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HK" dirty="0"/>
              <a:t>      special </a:t>
            </a:r>
            <a:r>
              <a:rPr lang="en-HK" b="1" dirty="0"/>
              <a:t>governmental incentives</a:t>
            </a:r>
            <a:r>
              <a:rPr lang="en-HK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435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D786C-8EF3-40C0-83F8-94065313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b="1" dirty="0"/>
              <a:t>Chinese MNEs: Firm-specific strategy </a:t>
            </a:r>
            <a:br>
              <a:rPr lang="en-HK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8F38D-5BB2-43F9-BAE4-7498A4749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узырек для мыслей: облако 5">
            <a:extLst>
              <a:ext uri="{FF2B5EF4-FFF2-40B4-BE49-F238E27FC236}">
                <a16:creationId xmlns:a16="http://schemas.microsoft.com/office/drawing/2014/main" id="{E6FA0BC7-70ED-4C94-ABBE-EE500DFD437A}"/>
              </a:ext>
            </a:extLst>
          </p:cNvPr>
          <p:cNvSpPr/>
          <p:nvPr/>
        </p:nvSpPr>
        <p:spPr>
          <a:xfrm>
            <a:off x="1485900" y="1512359"/>
            <a:ext cx="6172200" cy="405870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HK" sz="2800" b="1" dirty="0">
                <a:solidFill>
                  <a:prstClr val="black"/>
                </a:solidFill>
              </a:rPr>
              <a:t>Why have Chinese firms developed a particular strategy in Africa?</a:t>
            </a:r>
            <a:endParaRPr lang="ru-RU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3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CA9B3-5539-4EAE-9FBD-761600E3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HK" b="1" dirty="0"/>
            </a:br>
            <a:r>
              <a:rPr lang="en-HK" b="1" dirty="0"/>
              <a:t>High “psychic distance” of Chinese MNEs and African partners 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87DBF8-56A2-4AA9-9ED5-E87B2535A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en-HK" dirty="0"/>
              <a:t>Language differences;</a:t>
            </a:r>
          </a:p>
          <a:p>
            <a:r>
              <a:rPr lang="en-HK" dirty="0"/>
              <a:t>Differences in business </a:t>
            </a:r>
            <a:r>
              <a:rPr lang="en-HK" dirty="0" err="1"/>
              <a:t>behavior</a:t>
            </a:r>
            <a:r>
              <a:rPr lang="en-HK" dirty="0"/>
              <a:t> patterns;</a:t>
            </a:r>
          </a:p>
          <a:p>
            <a:r>
              <a:rPr lang="en-HK" dirty="0"/>
              <a:t>Differences in business ethics;</a:t>
            </a:r>
          </a:p>
          <a:p>
            <a:r>
              <a:rPr lang="en-HK" dirty="0"/>
              <a:t>Cultural barriers/cultural distance…..  etc. </a:t>
            </a:r>
            <a:r>
              <a:rPr lang="ru-RU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HK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017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61275-E6A5-4AD0-9CA9-5A923772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b="1" dirty="0"/>
              <a:t>Chinese MNEs: Firm-specific strategy </a:t>
            </a:r>
            <a:br>
              <a:rPr lang="en-HK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06B6A2-8809-43C9-90C0-6F40CF41C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Flexibility;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Adaptation to local conditions;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Networking</a:t>
            </a:r>
            <a:r>
              <a:rPr lang="ru-RU" sz="3200" dirty="0"/>
              <a:t> </a:t>
            </a:r>
            <a:r>
              <a:rPr lang="en-HK" sz="3200" dirty="0"/>
              <a:t>with local partners;</a:t>
            </a:r>
          </a:p>
          <a:p>
            <a:pPr marL="514350" indent="-514350">
              <a:buFont typeface="+mj-lt"/>
              <a:buAutoNum type="arabicPeriod"/>
            </a:pPr>
            <a:r>
              <a:rPr lang="en-HK" sz="3200" dirty="0"/>
              <a:t>Designing unique human resources relationships</a:t>
            </a:r>
            <a:r>
              <a:rPr lang="en-HK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42850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C65E1-6AC3-44BD-BBD9-011AC906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717" y="2549526"/>
            <a:ext cx="7886700" cy="1325563"/>
          </a:xfrm>
        </p:spPr>
        <p:txBody>
          <a:bodyPr/>
          <a:lstStyle/>
          <a:p>
            <a:r>
              <a:rPr lang="en-HK" b="1" dirty="0"/>
              <a:t>Chinese FDI in Africa: overview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2337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EDCDF7-7741-4C3E-ADCC-C95E0A8F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Entry modes with ‘‘Chinese characteristics’’</a:t>
            </a:r>
            <a:r>
              <a:rPr lang="en-US" b="1" dirty="0"/>
              <a:t>: ownership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FF37C9-C3AC-46BE-9D4C-338546650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en-HK" dirty="0"/>
              <a:t>Chinese MNE aims at </a:t>
            </a:r>
            <a:r>
              <a:rPr lang="en-HK" b="1" dirty="0"/>
              <a:t>minority stakes </a:t>
            </a:r>
            <a:r>
              <a:rPr lang="en-HK" dirty="0"/>
              <a:t>in African enterprises</a:t>
            </a:r>
            <a:r>
              <a:rPr lang="uk-UA" dirty="0"/>
              <a:t> (</a:t>
            </a:r>
            <a:r>
              <a:rPr lang="en-US" dirty="0"/>
              <a:t>less than 50% or 50%</a:t>
            </a:r>
            <a:r>
              <a:rPr lang="uk-UA" dirty="0"/>
              <a:t>)</a:t>
            </a:r>
            <a:r>
              <a:rPr lang="en-HK" dirty="0"/>
              <a:t>.</a:t>
            </a:r>
          </a:p>
          <a:p>
            <a:r>
              <a:rPr lang="en-HK" b="1" dirty="0"/>
              <a:t>Benefits</a:t>
            </a:r>
            <a:r>
              <a:rPr lang="en-HK" dirty="0"/>
              <a:t> for Chines firms and for local participants.</a:t>
            </a:r>
          </a:p>
          <a:p>
            <a:endParaRPr lang="en-HK" dirty="0"/>
          </a:p>
          <a:p>
            <a:endParaRPr lang="en-HK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885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D6E27-7E32-4FEA-8A1A-E29AD9F7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 Alliances: Chinese way to overcome the “psychic distance” </a:t>
            </a:r>
            <a:endParaRPr lang="ru-RU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81E750-9BD4-45EC-B33E-A6DEB6B76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8311164" cy="47704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en-HK" dirty="0"/>
              <a:t>Chinese MNEs acquire </a:t>
            </a:r>
            <a:r>
              <a:rPr lang="en-HK" b="1" dirty="0"/>
              <a:t>‘‘network knowledge’’.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HK" dirty="0"/>
              <a:t>They typically rely on </a:t>
            </a:r>
            <a:r>
              <a:rPr lang="en-HK" b="1" dirty="0"/>
              <a:t>alliances with  partners, export intermediaries and government agencies</a:t>
            </a:r>
            <a:r>
              <a:rPr lang="en-HK" dirty="0"/>
              <a:t> to compensate for knowledge shortages.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</a:t>
            </a:r>
            <a:r>
              <a:rPr lang="en-HK" dirty="0"/>
              <a:t> used connections with the </a:t>
            </a:r>
            <a:r>
              <a:rPr lang="en-HK" b="1" dirty="0"/>
              <a:t>Chinese diaspora </a:t>
            </a:r>
            <a:r>
              <a:rPr lang="en-HK" dirty="0"/>
              <a:t>to set alliances.</a:t>
            </a:r>
          </a:p>
          <a:p>
            <a:pPr marL="0" indent="0">
              <a:buNone/>
            </a:pPr>
            <a:r>
              <a:rPr lang="en-H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082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2EFE1-E2EF-4BA5-9DD1-3D7FB0AA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2. Clustering: Chinese MNEs in trade zones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E71CB5-C317-4874-BEAD-EC2267715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  <a:p>
            <a:r>
              <a:rPr lang="en-US"/>
              <a:t>China </a:t>
            </a:r>
            <a:r>
              <a:rPr lang="en-US" dirty="0"/>
              <a:t>has created </a:t>
            </a:r>
            <a:r>
              <a:rPr lang="en-US" b="1" dirty="0"/>
              <a:t>25</a:t>
            </a:r>
            <a:r>
              <a:rPr lang="en-US" dirty="0"/>
              <a:t> economic and trade cooperation zones in 16 African countries. </a:t>
            </a:r>
          </a:p>
          <a:p>
            <a:r>
              <a:rPr lang="en-US" dirty="0"/>
              <a:t>The zones had attracted 623 businesses with a total investment of $</a:t>
            </a:r>
            <a:r>
              <a:rPr lang="en-US" b="1" dirty="0"/>
              <a:t>7.35bn</a:t>
            </a:r>
            <a:r>
              <a:rPr lang="en-US" dirty="0"/>
              <a:t> at the end of 2020.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/>
              <a:t>China-Africa Economic and Trade Relationship Annual Report 2021.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48518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83BD0-7A05-4B3D-9F10-F85F72C7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33" y="365126"/>
            <a:ext cx="8652933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3. Networking with local institutions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34AC7B-5B8E-4475-A6DA-3D50A252E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 learn and apply </a:t>
            </a:r>
            <a:r>
              <a:rPr lang="en-US" b="1" dirty="0"/>
              <a:t>local traditional norms </a:t>
            </a:r>
            <a:r>
              <a:rPr lang="en-US" dirty="0"/>
              <a:t>and practices.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understand </a:t>
            </a:r>
            <a:r>
              <a:rPr lang="en-US" b="1" dirty="0"/>
              <a:t>needs of local communities </a:t>
            </a:r>
            <a:r>
              <a:rPr lang="en-US" dirty="0"/>
              <a:t>and consumers.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give better respond to some of the </a:t>
            </a:r>
            <a:r>
              <a:rPr lang="en-US" b="1" dirty="0"/>
              <a:t>demands of African partners</a:t>
            </a:r>
            <a:r>
              <a:rPr lang="en-US" dirty="0"/>
              <a:t> in local, state, and central government posts.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3AA2FD-D0EA-4931-BA31-D990F4AB5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362951" cy="1325563"/>
          </a:xfrm>
        </p:spPr>
        <p:txBody>
          <a:bodyPr/>
          <a:lstStyle/>
          <a:p>
            <a:r>
              <a:rPr lang="en-US" b="1" dirty="0"/>
              <a:t>China’s FDI in Africa rocketed: 2003-2021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BB5F5-AC72-45EB-B49B-7035DC44C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625600"/>
            <a:ext cx="8178800" cy="455136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3400" dirty="0"/>
              <a:t>China is still the </a:t>
            </a:r>
            <a:r>
              <a:rPr lang="en-US" sz="3400" b="1" dirty="0"/>
              <a:t>largest investor</a:t>
            </a:r>
            <a:r>
              <a:rPr lang="en-US" sz="3400" dirty="0"/>
              <a:t>  (# 1) in Africa over the last 10 years. (USA #2, France #3).</a:t>
            </a:r>
          </a:p>
          <a:p>
            <a:r>
              <a:rPr lang="en-US" sz="3400" dirty="0"/>
              <a:t>China’s FDI stock in Africa rocketed almost a hundred-fold, from </a:t>
            </a:r>
            <a:r>
              <a:rPr lang="en-US" sz="3400" b="1" dirty="0"/>
              <a:t>$0.5bn </a:t>
            </a:r>
            <a:r>
              <a:rPr lang="en-US" sz="3400" dirty="0"/>
              <a:t>in 2003 to </a:t>
            </a:r>
            <a:r>
              <a:rPr lang="en-US" sz="3400" b="1" dirty="0"/>
              <a:t>$44bn </a:t>
            </a:r>
            <a:r>
              <a:rPr lang="en-US" sz="3400" dirty="0"/>
              <a:t>in 2020.</a:t>
            </a:r>
          </a:p>
          <a:p>
            <a:r>
              <a:rPr lang="en-HK" sz="3400" dirty="0"/>
              <a:t>China committed </a:t>
            </a:r>
            <a:r>
              <a:rPr lang="en-HK" sz="3400" b="1" dirty="0"/>
              <a:t>$10bn </a:t>
            </a:r>
            <a:r>
              <a:rPr lang="en-HK" sz="3400" dirty="0"/>
              <a:t>in private FDI to Africa over the next three years ( 2022-2024).</a:t>
            </a:r>
            <a:endParaRPr lang="en-US" sz="3400" dirty="0"/>
          </a:p>
          <a:p>
            <a:r>
              <a:rPr lang="en-US" sz="3400" dirty="0"/>
              <a:t>More than </a:t>
            </a:r>
            <a:r>
              <a:rPr lang="en-US" sz="3400" b="1" dirty="0"/>
              <a:t>10000</a:t>
            </a:r>
            <a:r>
              <a:rPr lang="en-US" sz="3400" dirty="0"/>
              <a:t> Chinese MNEs invested in Africa</a:t>
            </a:r>
            <a:r>
              <a:rPr lang="ru-RU" sz="3400" dirty="0"/>
              <a:t> (2021)</a:t>
            </a:r>
            <a:r>
              <a:rPr lang="en-US" sz="3400" dirty="0"/>
              <a:t>.</a:t>
            </a:r>
            <a:endParaRPr lang="ru-RU" sz="3400" dirty="0"/>
          </a:p>
          <a:p>
            <a:r>
              <a:rPr lang="en-US" sz="3400" dirty="0"/>
              <a:t>Chinese MNEs have  </a:t>
            </a:r>
            <a:r>
              <a:rPr lang="en-HK" sz="3400" dirty="0"/>
              <a:t> an asset portfolio of </a:t>
            </a:r>
            <a:r>
              <a:rPr lang="en-HK" sz="3400" b="1" dirty="0"/>
              <a:t>US$2 trillion </a:t>
            </a:r>
            <a:r>
              <a:rPr lang="en-HK" sz="3400" dirty="0"/>
              <a:t>(2022).</a:t>
            </a:r>
            <a:r>
              <a:rPr lang="en-US" sz="3400" dirty="0"/>
              <a:t> </a:t>
            </a:r>
            <a:r>
              <a:rPr lang="en-HK" sz="3400" dirty="0"/>
              <a:t> </a:t>
            </a:r>
          </a:p>
          <a:p>
            <a:endParaRPr lang="en-HK" sz="1500" dirty="0"/>
          </a:p>
          <a:p>
            <a:pPr marL="0" indent="0">
              <a:buNone/>
            </a:pPr>
            <a:endParaRPr lang="en-HK" sz="1500" dirty="0"/>
          </a:p>
          <a:p>
            <a:pPr marL="0" indent="0">
              <a:buNone/>
            </a:pPr>
            <a:endParaRPr lang="en-HK" sz="1500" dirty="0"/>
          </a:p>
          <a:p>
            <a:pPr marL="0" indent="0">
              <a:buNone/>
            </a:pPr>
            <a:endParaRPr lang="en-HK" sz="1500" dirty="0"/>
          </a:p>
          <a:p>
            <a:pPr marL="0" indent="0">
              <a:buNone/>
            </a:pPr>
            <a:r>
              <a:rPr lang="en-HK" sz="1500" dirty="0"/>
              <a:t>China-Africa Economic and Trade Relationship Annual Report 2021    and     McKinsey data</a:t>
            </a:r>
          </a:p>
          <a:p>
            <a:pPr marL="0" indent="0">
              <a:buNone/>
            </a:pPr>
            <a:endParaRPr lang="en-HK" sz="1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03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B7A6AF-6EE1-4604-A8C7-4B28E18B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032750" cy="1325563"/>
          </a:xfrm>
        </p:spPr>
        <p:txBody>
          <a:bodyPr>
            <a:normAutofit/>
          </a:bodyPr>
          <a:lstStyle/>
          <a:p>
            <a:pPr algn="ctr"/>
            <a:r>
              <a:rPr lang="en-HK" sz="4000" b="1" dirty="0"/>
              <a:t>Chinese MNEs: sectoral distribution (in percent)</a:t>
            </a:r>
            <a:endParaRPr lang="ru-RU" sz="4000" b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8C3714F-E9AD-4054-916C-CFD305505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138950"/>
              </p:ext>
            </p:extLst>
          </p:nvPr>
        </p:nvGraphicFramePr>
        <p:xfrm>
          <a:off x="620183" y="15208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813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217E3-C954-415F-945C-C2D7DCEE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China's FDI in resource-rich African countries 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B8F9AB-8413-490A-8A94-BA035F7CA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HK" dirty="0"/>
              <a:t>Twelve resource-rich African countries: </a:t>
            </a:r>
          </a:p>
          <a:p>
            <a:r>
              <a:rPr lang="en-HK" b="1" dirty="0">
                <a:highlight>
                  <a:srgbClr val="FFFF00"/>
                </a:highlight>
              </a:rPr>
              <a:t>75%</a:t>
            </a:r>
            <a:r>
              <a:rPr lang="en-HK" b="1" dirty="0"/>
              <a:t> </a:t>
            </a:r>
            <a:r>
              <a:rPr lang="en-HK" dirty="0"/>
              <a:t>of China's FDI by stock in 2020 </a:t>
            </a:r>
          </a:p>
          <a:p>
            <a:endParaRPr lang="en-HK" dirty="0"/>
          </a:p>
          <a:p>
            <a:r>
              <a:rPr lang="en-HK" dirty="0"/>
              <a:t>South Africa, DR Congo, Zambia, Ethiopia, Angola, Nigeria, Kenya, Zimbabwe, Algeria, Ghana, Tanzania, and Mozambique. </a:t>
            </a:r>
          </a:p>
          <a:p>
            <a:pPr marL="0" indent="0">
              <a:buNone/>
            </a:pPr>
            <a:endParaRPr lang="en-HK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34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rica Map, Map of Africa, Africa Political Map">
            <a:extLst>
              <a:ext uri="{FF2B5EF4-FFF2-40B4-BE49-F238E27FC236}">
                <a16:creationId xmlns:a16="http://schemas.microsoft.com/office/drawing/2014/main" id="{84BFA4CC-C371-434C-A985-CE6B404644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33" y="0"/>
            <a:ext cx="75353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везда: 5 точек 6">
            <a:extLst>
              <a:ext uri="{FF2B5EF4-FFF2-40B4-BE49-F238E27FC236}">
                <a16:creationId xmlns:a16="http://schemas.microsoft.com/office/drawing/2014/main" id="{617813E2-A383-4E2E-BA14-51B28692E65C}"/>
              </a:ext>
            </a:extLst>
          </p:cNvPr>
          <p:cNvSpPr/>
          <p:nvPr/>
        </p:nvSpPr>
        <p:spPr>
          <a:xfrm>
            <a:off x="4250964" y="4682066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везда: 5 точек 7">
            <a:extLst>
              <a:ext uri="{FF2B5EF4-FFF2-40B4-BE49-F238E27FC236}">
                <a16:creationId xmlns:a16="http://schemas.microsoft.com/office/drawing/2014/main" id="{5B1D832F-8BF7-41E5-BDDF-6E7CCA4BAA0F}"/>
              </a:ext>
            </a:extLst>
          </p:cNvPr>
          <p:cNvSpPr/>
          <p:nvPr/>
        </p:nvSpPr>
        <p:spPr>
          <a:xfrm>
            <a:off x="6824832" y="2751669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везда: 5 точек 8">
            <a:extLst>
              <a:ext uri="{FF2B5EF4-FFF2-40B4-BE49-F238E27FC236}">
                <a16:creationId xmlns:a16="http://schemas.microsoft.com/office/drawing/2014/main" id="{FF92805E-22DF-41B2-A8E5-E58E910D4FF1}"/>
              </a:ext>
            </a:extLst>
          </p:cNvPr>
          <p:cNvSpPr/>
          <p:nvPr/>
        </p:nvSpPr>
        <p:spPr>
          <a:xfrm>
            <a:off x="3167231" y="2751668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везда: 5 точек 9">
            <a:extLst>
              <a:ext uri="{FF2B5EF4-FFF2-40B4-BE49-F238E27FC236}">
                <a16:creationId xmlns:a16="http://schemas.microsoft.com/office/drawing/2014/main" id="{6FB55573-3C5B-4BF8-BDE9-95D96633F56F}"/>
              </a:ext>
            </a:extLst>
          </p:cNvPr>
          <p:cNvSpPr/>
          <p:nvPr/>
        </p:nvSpPr>
        <p:spPr>
          <a:xfrm>
            <a:off x="5546364" y="4470397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везда: 5 точек 10">
            <a:extLst>
              <a:ext uri="{FF2B5EF4-FFF2-40B4-BE49-F238E27FC236}">
                <a16:creationId xmlns:a16="http://schemas.microsoft.com/office/drawing/2014/main" id="{6FF9C1B4-24C4-4CFA-AF4F-1E3EE2056DE2}"/>
              </a:ext>
            </a:extLst>
          </p:cNvPr>
          <p:cNvSpPr/>
          <p:nvPr/>
        </p:nvSpPr>
        <p:spPr>
          <a:xfrm>
            <a:off x="5673364" y="5050364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везда: 5 точек 11">
            <a:extLst>
              <a:ext uri="{FF2B5EF4-FFF2-40B4-BE49-F238E27FC236}">
                <a16:creationId xmlns:a16="http://schemas.microsoft.com/office/drawing/2014/main" id="{E7ED04B8-42F9-4D28-ABBB-6E13740C0988}"/>
              </a:ext>
            </a:extLst>
          </p:cNvPr>
          <p:cNvSpPr/>
          <p:nvPr/>
        </p:nvSpPr>
        <p:spPr>
          <a:xfrm>
            <a:off x="3920763" y="3581400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везда: 5 точек 12">
            <a:extLst>
              <a:ext uri="{FF2B5EF4-FFF2-40B4-BE49-F238E27FC236}">
                <a16:creationId xmlns:a16="http://schemas.microsoft.com/office/drawing/2014/main" id="{6FC9D510-4334-49CF-8604-7A99A1C8C591}"/>
              </a:ext>
            </a:extLst>
          </p:cNvPr>
          <p:cNvSpPr/>
          <p:nvPr/>
        </p:nvSpPr>
        <p:spPr>
          <a:xfrm>
            <a:off x="6511564" y="3475565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везда: 5 точек 14">
            <a:extLst>
              <a:ext uri="{FF2B5EF4-FFF2-40B4-BE49-F238E27FC236}">
                <a16:creationId xmlns:a16="http://schemas.microsoft.com/office/drawing/2014/main" id="{FB5C8F7E-BC46-4A47-9EA4-FCA3EC971E9D}"/>
              </a:ext>
            </a:extLst>
          </p:cNvPr>
          <p:cNvSpPr/>
          <p:nvPr/>
        </p:nvSpPr>
        <p:spPr>
          <a:xfrm>
            <a:off x="5114564" y="5994400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везда: 5 точек 15">
            <a:extLst>
              <a:ext uri="{FF2B5EF4-FFF2-40B4-BE49-F238E27FC236}">
                <a16:creationId xmlns:a16="http://schemas.microsoft.com/office/drawing/2014/main" id="{07E6C216-8F2A-4992-BA51-C60C43F6B51D}"/>
              </a:ext>
            </a:extLst>
          </p:cNvPr>
          <p:cNvSpPr/>
          <p:nvPr/>
        </p:nvSpPr>
        <p:spPr>
          <a:xfrm>
            <a:off x="2319169" y="2933704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везда: 5 точек 16">
            <a:extLst>
              <a:ext uri="{FF2B5EF4-FFF2-40B4-BE49-F238E27FC236}">
                <a16:creationId xmlns:a16="http://schemas.microsoft.com/office/drawing/2014/main" id="{D03ED69F-D4C8-475D-953A-A9D9AF7A462D}"/>
              </a:ext>
            </a:extLst>
          </p:cNvPr>
          <p:cNvSpPr/>
          <p:nvPr/>
        </p:nvSpPr>
        <p:spPr>
          <a:xfrm>
            <a:off x="3040231" y="702733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везда: 5 точек 17">
            <a:extLst>
              <a:ext uri="{FF2B5EF4-FFF2-40B4-BE49-F238E27FC236}">
                <a16:creationId xmlns:a16="http://schemas.microsoft.com/office/drawing/2014/main" id="{79D5BC97-7552-467A-8031-B1992BFDE04C}"/>
              </a:ext>
            </a:extLst>
          </p:cNvPr>
          <p:cNvSpPr/>
          <p:nvPr/>
        </p:nvSpPr>
        <p:spPr>
          <a:xfrm>
            <a:off x="6028964" y="5266266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везда: 5 точек 18">
            <a:extLst>
              <a:ext uri="{FF2B5EF4-FFF2-40B4-BE49-F238E27FC236}">
                <a16:creationId xmlns:a16="http://schemas.microsoft.com/office/drawing/2014/main" id="{F5606FA8-A8E8-49B8-9C9A-9AB499760398}"/>
              </a:ext>
            </a:extLst>
          </p:cNvPr>
          <p:cNvSpPr/>
          <p:nvPr/>
        </p:nvSpPr>
        <p:spPr>
          <a:xfrm>
            <a:off x="6384564" y="4106333"/>
            <a:ext cx="253999" cy="21166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0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CA807-EE5D-44DF-AD47-ADD891C2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6"/>
            <a:ext cx="8134350" cy="1325563"/>
          </a:xfrm>
        </p:spPr>
        <p:txBody>
          <a:bodyPr>
            <a:noAutofit/>
          </a:bodyPr>
          <a:lstStyle/>
          <a:p>
            <a:r>
              <a:rPr lang="en-HK" sz="3600" b="1" dirty="0"/>
              <a:t>China's FDI capital stock in Africa in 2020, by country (in million U.S. dollars)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EC93FDE-2F15-4927-B6A7-829FDEBF0BB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3969" y="1848343"/>
            <a:ext cx="6716062" cy="430590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8ECE86-6109-4EA0-818C-250689D7B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041" y="6340453"/>
            <a:ext cx="838317" cy="15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8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6BEBE-F3D2-4EDB-AEE3-46B85C21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7" y="365126"/>
            <a:ext cx="8278283" cy="1325563"/>
          </a:xfrm>
        </p:spPr>
        <p:txBody>
          <a:bodyPr>
            <a:noAutofit/>
          </a:bodyPr>
          <a:lstStyle/>
          <a:p>
            <a:br>
              <a:rPr lang="en-HK" sz="3200" b="1" dirty="0"/>
            </a:br>
            <a:r>
              <a:rPr lang="en-HK" sz="3200" b="1" dirty="0"/>
              <a:t>Annual flow of FDI  from China to Africa from 2011 to 2021 </a:t>
            </a:r>
            <a:r>
              <a:rPr lang="en-HK" sz="3200" b="1" i="1" dirty="0"/>
              <a:t>(in million U.S. dollars)</a:t>
            </a:r>
            <a:br>
              <a:rPr lang="en-HK" sz="3200" b="1" dirty="0"/>
            </a:br>
            <a:endParaRPr lang="ru-RU" sz="3200" b="1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CBFCA0E-2B49-4A1E-894F-4EEB291178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867" y="1825625"/>
            <a:ext cx="7973483" cy="4812242"/>
          </a:xfrm>
          <a:prstGeom prst="rect">
            <a:avLst/>
          </a:prstGeom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F96AFF9-BBDD-401D-A395-5B1EED5B435D}"/>
              </a:ext>
            </a:extLst>
          </p:cNvPr>
          <p:cNvCxnSpPr/>
          <p:nvPr/>
        </p:nvCxnSpPr>
        <p:spPr>
          <a:xfrm>
            <a:off x="1439333" y="4089400"/>
            <a:ext cx="36068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4B4E0B7-4901-462C-8A59-B3DA19E2CC1B}"/>
              </a:ext>
            </a:extLst>
          </p:cNvPr>
          <p:cNvCxnSpPr/>
          <p:nvPr/>
        </p:nvCxnSpPr>
        <p:spPr>
          <a:xfrm>
            <a:off x="5207000" y="3200400"/>
            <a:ext cx="3005667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ABF8877-A55C-4605-BC8F-06ECC246512C}"/>
              </a:ext>
            </a:extLst>
          </p:cNvPr>
          <p:cNvSpPr/>
          <p:nvPr/>
        </p:nvSpPr>
        <p:spPr>
          <a:xfrm>
            <a:off x="296334" y="6308208"/>
            <a:ext cx="6324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Statistical Bulletin of China’s Outward Foreign Direct Investment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2396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D2C00-9970-4BE1-A5DE-9A8FBAFE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1" dirty="0"/>
              <a:t>Chinese</a:t>
            </a:r>
            <a:r>
              <a:rPr lang="ru-RU" b="1" dirty="0"/>
              <a:t> </a:t>
            </a:r>
            <a:r>
              <a:rPr lang="en-US" b="1" dirty="0"/>
              <a:t>firm’s</a:t>
            </a:r>
            <a:r>
              <a:rPr lang="en-HK" b="1" dirty="0"/>
              <a:t> commitments for construction (2000-2020) in Africa 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C53325-9106-4F87-BEE9-9EA76C698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  <a:p>
            <a:r>
              <a:rPr lang="en-HK" dirty="0"/>
              <a:t>13,000-plus-km-long </a:t>
            </a:r>
            <a:r>
              <a:rPr lang="en-HK" b="1" dirty="0"/>
              <a:t>railways</a:t>
            </a:r>
            <a:r>
              <a:rPr lang="en-HK" dirty="0"/>
              <a:t>, </a:t>
            </a:r>
          </a:p>
          <a:p>
            <a:r>
              <a:rPr lang="en-HK" dirty="0"/>
              <a:t>nearly 100,000 km of </a:t>
            </a:r>
            <a:r>
              <a:rPr lang="en-HK" b="1" dirty="0"/>
              <a:t>highways</a:t>
            </a:r>
            <a:r>
              <a:rPr lang="en-HK" dirty="0"/>
              <a:t>, </a:t>
            </a:r>
          </a:p>
          <a:p>
            <a:r>
              <a:rPr lang="en-HK" dirty="0"/>
              <a:t>about 1,000 </a:t>
            </a:r>
            <a:r>
              <a:rPr lang="en-HK" b="1" dirty="0"/>
              <a:t>bridges</a:t>
            </a:r>
            <a:r>
              <a:rPr lang="en-HK" dirty="0"/>
              <a:t>, </a:t>
            </a:r>
          </a:p>
          <a:p>
            <a:r>
              <a:rPr lang="en-HK" dirty="0"/>
              <a:t>nearly 100 </a:t>
            </a:r>
            <a:r>
              <a:rPr lang="en-HK" b="1" dirty="0"/>
              <a:t>ports</a:t>
            </a:r>
            <a:r>
              <a:rPr lang="en-HK" dirty="0"/>
              <a:t>, </a:t>
            </a:r>
          </a:p>
          <a:p>
            <a:r>
              <a:rPr lang="en-HK" dirty="0"/>
              <a:t>and more than 80 large-scale </a:t>
            </a:r>
            <a:r>
              <a:rPr lang="en-HK" b="1" dirty="0"/>
              <a:t>power facilities.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60C9D3B-F43A-4F83-BB64-A484FB208937}"/>
              </a:ext>
            </a:extLst>
          </p:cNvPr>
          <p:cNvSpPr/>
          <p:nvPr/>
        </p:nvSpPr>
        <p:spPr>
          <a:xfrm>
            <a:off x="296333" y="6069169"/>
            <a:ext cx="6121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HK" sz="1400" i="1" dirty="0"/>
              <a:t>China-Africa Economic and Trade Relationship Annual Report </a:t>
            </a:r>
          </a:p>
        </p:txBody>
      </p:sp>
    </p:spTree>
    <p:extLst>
      <p:ext uri="{BB962C8B-B14F-4D97-AF65-F5344CB8AC3E}">
        <p14:creationId xmlns:p14="http://schemas.microsoft.com/office/powerpoint/2010/main" val="2319104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</TotalTime>
  <Words>776</Words>
  <Application>Microsoft Office PowerPoint</Application>
  <PresentationFormat>Экран (4:3)</PresentationFormat>
  <Paragraphs>110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Тема Office</vt:lpstr>
      <vt:lpstr>  HK Chu Hai College of Higher education OBOR research Institute One Belt One Road workshop series 4 </vt:lpstr>
      <vt:lpstr>Chinese FDI in Africa: overview</vt:lpstr>
      <vt:lpstr>China’s FDI in Africa rocketed: 2003-2021</vt:lpstr>
      <vt:lpstr>Chinese MNEs: sectoral distribution (in percent)</vt:lpstr>
      <vt:lpstr>China's FDI in resource-rich African countries </vt:lpstr>
      <vt:lpstr>Презентация PowerPoint</vt:lpstr>
      <vt:lpstr>China's FDI capital stock in Africa in 2020, by country (in million U.S. dollars) </vt:lpstr>
      <vt:lpstr> Annual flow of FDI  from China to Africa from 2011 to 2021 (in million U.S. dollars) </vt:lpstr>
      <vt:lpstr>Chinese firm’s commitments for construction (2000-2020) in Africa </vt:lpstr>
      <vt:lpstr>Why are Chinese firms so successful in Africa?</vt:lpstr>
      <vt:lpstr>Chinese MNEs: the reason for competitiveness</vt:lpstr>
      <vt:lpstr> Chinese MNEs:  Firm-specific advantages  </vt:lpstr>
      <vt:lpstr>Chinese MNEs: Firm-specific assets (FSA) </vt:lpstr>
      <vt:lpstr>The scale advantage of Chinese firms  </vt:lpstr>
      <vt:lpstr>Chinese MNEs: financial advantages for internationalization </vt:lpstr>
      <vt:lpstr> The country-specific advantage of Chinese MNEs  </vt:lpstr>
      <vt:lpstr>Chinese MNEs: Firm-specific strategy  </vt:lpstr>
      <vt:lpstr> High “psychic distance” of Chinese MNEs and African partners   </vt:lpstr>
      <vt:lpstr>Chinese MNEs: Firm-specific strategy  </vt:lpstr>
      <vt:lpstr>Entry modes with ‘‘Chinese characteristics’’: ownership</vt:lpstr>
      <vt:lpstr>1. Alliances: Chinese way to overcome the “psychic distance” </vt:lpstr>
      <vt:lpstr>2. Clustering: Chinese MNEs in trade zones</vt:lpstr>
      <vt:lpstr>3. Networking with local institutions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 Chu Hai College of Higher education</dc:title>
  <dc:creator>Oleksandr ROGACH</dc:creator>
  <cp:lastModifiedBy>Oleksandr ROGACH</cp:lastModifiedBy>
  <cp:revision>181</cp:revision>
  <dcterms:created xsi:type="dcterms:W3CDTF">2023-03-20T09:46:58Z</dcterms:created>
  <dcterms:modified xsi:type="dcterms:W3CDTF">2023-04-01T07:42:07Z</dcterms:modified>
</cp:coreProperties>
</file>