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76" r:id="rId6"/>
    <p:sldId id="260" r:id="rId7"/>
    <p:sldId id="274" r:id="rId8"/>
    <p:sldId id="261" r:id="rId9"/>
    <p:sldId id="262" r:id="rId10"/>
    <p:sldId id="281" r:id="rId11"/>
    <p:sldId id="311" r:id="rId12"/>
    <p:sldId id="313" r:id="rId13"/>
    <p:sldId id="319" r:id="rId14"/>
    <p:sldId id="320" r:id="rId15"/>
    <p:sldId id="321" r:id="rId16"/>
    <p:sldId id="323" r:id="rId17"/>
    <p:sldId id="324" r:id="rId18"/>
    <p:sldId id="263" r:id="rId19"/>
    <p:sldId id="308" r:id="rId20"/>
    <p:sldId id="292" r:id="rId21"/>
    <p:sldId id="306" r:id="rId22"/>
    <p:sldId id="316" r:id="rId23"/>
    <p:sldId id="317" r:id="rId24"/>
    <p:sldId id="302" r:id="rId25"/>
    <p:sldId id="303" r:id="rId26"/>
    <p:sldId id="293" r:id="rId27"/>
    <p:sldId id="318" r:id="rId28"/>
    <p:sldId id="301" r:id="rId29"/>
    <p:sldId id="305" r:id="rId30"/>
    <p:sldId id="307" r:id="rId31"/>
    <p:sldId id="285" r:id="rId32"/>
    <p:sldId id="297" r:id="rId33"/>
    <p:sldId id="309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andr ROGACH" initials="O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8"/>
  </p:normalViewPr>
  <p:slideViewPr>
    <p:cSldViewPr snapToGrid="0">
      <p:cViewPr varScale="1">
        <p:scale>
          <a:sx n="106" d="100"/>
          <a:sy n="106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len\Desktop\&#39532;&#36798;&#21152;&#26031;&#21152;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len\Desktop\&#39532;&#36798;&#21152;&#26031;&#21152;(1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altLang="zh-CN" sz="2000" dirty="0"/>
              <a:t>World FDI Flow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en-US" altLang="zh-CN" sz="2000" baseline="0" dirty="0"/>
              <a:t> Madagascar</a:t>
            </a:r>
            <a:endParaRPr lang="zh-CN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26127616400891E-2"/>
          <c:y val="0.16228947368421054"/>
          <c:w val="0.84642552033936935"/>
          <c:h val="0.71087297969332774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Sheet1!$I$3:$O$3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Sheet1!$I$8:$O$8</c:f>
              <c:numCache>
                <c:formatCode>General</c:formatCode>
                <c:ptCount val="7"/>
                <c:pt idx="0">
                  <c:v>0.51700000000000002</c:v>
                </c:pt>
                <c:pt idx="1">
                  <c:v>0.54100000000000004</c:v>
                </c:pt>
                <c:pt idx="2">
                  <c:v>0.35799999999999998</c:v>
                </c:pt>
                <c:pt idx="3">
                  <c:v>0.35299999999999998</c:v>
                </c:pt>
                <c:pt idx="4">
                  <c:v>0.47399999999999998</c:v>
                </c:pt>
                <c:pt idx="5">
                  <c:v>0.35899999999999999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A-9541-8E18-1D6C2A82A2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13651503"/>
        <c:axId val="1823962879"/>
      </c:barChart>
      <c:catAx>
        <c:axId val="181365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3962879"/>
        <c:crosses val="autoZero"/>
        <c:auto val="1"/>
        <c:lblAlgn val="ctr"/>
        <c:lblOffset val="100"/>
        <c:noMultiLvlLbl val="0"/>
      </c:catAx>
      <c:valAx>
        <c:axId val="182396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651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China's Outward FDI Stock to Madagascar</a:t>
            </a:r>
            <a:endParaRPr lang="zh-CN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155774761303141E-2"/>
          <c:y val="0.19618985783228884"/>
          <c:w val="0.89568845047739376"/>
          <c:h val="0.665234564186616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Sheet1!$G$3:$O$3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Sheet1!$G$11:$O$11</c:f>
              <c:numCache>
                <c:formatCode>General</c:formatCode>
                <c:ptCount val="9"/>
                <c:pt idx="0">
                  <c:v>2.86</c:v>
                </c:pt>
                <c:pt idx="1">
                  <c:v>3.53</c:v>
                </c:pt>
                <c:pt idx="2">
                  <c:v>3.47</c:v>
                </c:pt>
                <c:pt idx="3">
                  <c:v>2.98</c:v>
                </c:pt>
                <c:pt idx="4">
                  <c:v>7.66</c:v>
                </c:pt>
                <c:pt idx="5">
                  <c:v>8.0299999999999994</c:v>
                </c:pt>
                <c:pt idx="6">
                  <c:v>2.73</c:v>
                </c:pt>
                <c:pt idx="7">
                  <c:v>3.9</c:v>
                </c:pt>
                <c:pt idx="8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A-6347-95A7-B8B7DFEA9C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17039983"/>
        <c:axId val="1859369775"/>
      </c:barChart>
      <c:catAx>
        <c:axId val="191703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369775"/>
        <c:crosses val="autoZero"/>
        <c:auto val="1"/>
        <c:lblAlgn val="ctr"/>
        <c:lblOffset val="100"/>
        <c:noMultiLvlLbl val="0"/>
      </c:catAx>
      <c:valAx>
        <c:axId val="1859369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703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0.94398</cdr:x>
      <cdr:y>0.86579</cdr:y>
    </cdr:from>
    <cdr:to>
      <cdr:x>1</cdr:x>
      <cdr:y>0.91053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CC7B6FAC-DDCD-1407-9C10-149C038484FB}"/>
            </a:ext>
          </a:extLst>
        </cdr:cNvPr>
        <cdr:cNvSpPr txBox="1"/>
      </cdr:nvSpPr>
      <cdr:spPr>
        <a:xfrm xmlns:a="http://schemas.openxmlformats.org/drawingml/2006/main">
          <a:off x="6470650" y="4178300"/>
          <a:ext cx="3810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0.03387</cdr:x>
      <cdr:y>0.07724</cdr:y>
    </cdr:from>
    <cdr:to>
      <cdr:x>0.16832</cdr:x>
      <cdr:y>0.12724</cdr:y>
    </cdr:to>
    <cdr:sp macro="" textlink="">
      <cdr:nvSpPr>
        <cdr:cNvPr id="3" name="文本框 2">
          <a:extLst xmlns:a="http://schemas.openxmlformats.org/drawingml/2006/main">
            <a:ext uri="{FF2B5EF4-FFF2-40B4-BE49-F238E27FC236}">
              <a16:creationId xmlns:a16="http://schemas.microsoft.com/office/drawing/2014/main" id="{35EC6433-3D51-34D1-2BDD-17AA01E0F4A5}"/>
            </a:ext>
          </a:extLst>
        </cdr:cNvPr>
        <cdr:cNvSpPr txBox="1"/>
      </cdr:nvSpPr>
      <cdr:spPr>
        <a:xfrm xmlns:a="http://schemas.openxmlformats.org/drawingml/2006/main">
          <a:off x="337358" y="320937"/>
          <a:ext cx="1339338" cy="207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b="1" dirty="0">
              <a:solidFill>
                <a:schemeClr val="bg1"/>
              </a:solidFill>
            </a:rPr>
            <a:t>Billion USD</a:t>
          </a:r>
          <a:endParaRPr lang="zh-CN" alt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0.91877</cdr:x>
      <cdr:y>0.87368</cdr:y>
    </cdr:from>
    <cdr:to>
      <cdr:x>0.98319</cdr:x>
      <cdr:y>0.91842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:a16="http://schemas.microsoft.com/office/drawing/2014/main" id="{7D4F3558-44C0-7A11-1B06-B8448D9B8F2F}"/>
            </a:ext>
          </a:extLst>
        </cdr:cNvPr>
        <cdr:cNvSpPr txBox="1"/>
      </cdr:nvSpPr>
      <cdr:spPr>
        <a:xfrm xmlns:a="http://schemas.openxmlformats.org/drawingml/2006/main">
          <a:off x="6248400" y="4216400"/>
          <a:ext cx="43815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>
              <a:solidFill>
                <a:schemeClr val="bg1"/>
              </a:solidFill>
            </a:rPr>
            <a:t>Year</a:t>
          </a:r>
          <a:endParaRPr lang="zh-CN" altLang="en-US" sz="1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0.01947</cdr:x>
      <cdr:y>0.12402</cdr:y>
    </cdr:from>
    <cdr:to>
      <cdr:x>0.15994</cdr:x>
      <cdr:y>0.1933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D5A5DE4D-49A8-6826-297B-3B9564B7E0F4}"/>
            </a:ext>
          </a:extLst>
        </cdr:cNvPr>
        <cdr:cNvSpPr txBox="1"/>
      </cdr:nvSpPr>
      <cdr:spPr>
        <a:xfrm xmlns:a="http://schemas.openxmlformats.org/drawingml/2006/main">
          <a:off x="118534" y="469903"/>
          <a:ext cx="855134" cy="262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b="1" dirty="0"/>
            <a:t>Billion</a:t>
          </a:r>
          <a:r>
            <a:rPr lang="en-US" altLang="zh-CN" sz="1100" b="1" dirty="0"/>
            <a:t> </a:t>
          </a:r>
          <a:r>
            <a:rPr lang="en-US" altLang="zh-CN" sz="1400" b="1" dirty="0"/>
            <a:t>USD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0.93376</cdr:x>
      <cdr:y>0.8602</cdr:y>
    </cdr:from>
    <cdr:to>
      <cdr:x>1</cdr:x>
      <cdr:y>0.92263</cdr:y>
    </cdr:to>
    <cdr:sp macro="" textlink="">
      <cdr:nvSpPr>
        <cdr:cNvPr id="3" name="文本框 2">
          <a:extLst xmlns:a="http://schemas.openxmlformats.org/drawingml/2006/main">
            <a:ext uri="{FF2B5EF4-FFF2-40B4-BE49-F238E27FC236}">
              <a16:creationId xmlns:a16="http://schemas.microsoft.com/office/drawing/2014/main" id="{A87E54EF-BA01-28F7-0086-AD3A210AB817}"/>
            </a:ext>
          </a:extLst>
        </cdr:cNvPr>
        <cdr:cNvSpPr txBox="1"/>
      </cdr:nvSpPr>
      <cdr:spPr>
        <a:xfrm xmlns:a="http://schemas.openxmlformats.org/drawingml/2006/main">
          <a:off x="9232557" y="3296976"/>
          <a:ext cx="654908" cy="23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b="1" dirty="0"/>
            <a:t>Year</a:t>
          </a:r>
          <a:endParaRPr lang="zh-CN" altLang="en-US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0443DC-922D-87A2-6FD4-6DBA13F5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367A-D3A3-2D4F-9E13-66F6EA5A9BAC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A2395C-290C-6C70-E416-25915114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65604F-D4D3-AAF0-C662-034F0FC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890B-6E6C-6747-9447-254F61C09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0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0C2D5-7512-716D-31D0-B027257B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2EEB-40EE-FF47-8A8E-E964CD24D326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4F7E3-5382-56C1-DB1E-3C7FCD93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91118C-1C7C-AE16-6D3D-63D6D388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0384-531E-8C41-A972-2866053504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7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0AE075-2D0F-9DF6-4AC2-B1F61717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6D86-B427-AE4D-9244-C9E63D821E1D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EE9FB2-93CB-8DFC-3C8D-B63E870F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9D255-06D3-0F01-9FD1-BC4F9F2E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8361-4FA2-6A46-859F-58D292FB9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66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88FBB-4756-5C1E-88B4-D2DD3D27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9931-3A6A-C842-889D-F2C8451528EA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97064-C189-EB19-2DEF-EC434304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54A70-56EE-0E93-E258-512BA70D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CDFE-3F27-C841-A5CD-2A6C709A6B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904E70-CD23-B1C0-E5AF-ACFC4EAC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5897-5C43-3044-A001-81D03EBA8EF5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C9543-D41C-C706-8143-900BDEB7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E257C1-48C3-63C1-2B96-5EE63CB3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836F-ABD6-734E-85BF-76C0B2612A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1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4A4F67D-4837-92D5-401A-FDAD2457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EF5A-6E59-1E45-BF7F-E3C911BE337D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4F0152F-9195-AA4B-8EC2-53B68ACB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2B3CCEA-08D3-1309-E78D-33054C85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BB52-3D19-DF4F-9049-454754B6FD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94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D4C5637-B8D6-8522-5744-78EA81A6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D1D2-A6FE-B142-A713-B0F15AE017A7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8FDE219-1050-6921-8225-91D328E8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FD19565-B73E-E91E-E75A-34B39C35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53A2-8804-FE46-BC39-86E7AA745A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0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6517DE6-3A82-435B-AF30-051B6BFA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55FD-42A8-AD4E-B2E0-AFA4173AD236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08718E5-D7E7-BF90-C596-B8BF008A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A1429073-114B-4D82-CFD5-A1C1C000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39E6-E82A-F246-8B0D-852C8166F4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8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9912896-D7C4-A38D-E1A7-A99B7AFB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0220-115B-7445-A039-79CC081C0F0F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CC275D19-2E0B-A423-8BEB-7CCC7305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B440846-94A1-6D71-3004-41E62B89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454C-0143-B046-B194-EE78B6549A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9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45B6844-34FF-F3E4-B3C8-AE9EFDE0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58A2-216D-604F-9761-CEEAFDC17F06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EA03779-E470-0027-16D7-0D1AA569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228B504-03FF-FC17-7D8A-A89219C0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08C3-9024-874C-8F85-4ED74863DB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0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69E24B9-EF39-1E96-9767-015FCF6A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C50B-4E56-0B43-AF3A-DBFDBC64834B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5FAE77D-4C7B-085B-A98F-C9FBCBD7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0F087E4-367A-2CC5-2B0E-CEA9A6AB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7EC3-B141-1B45-BC1A-101B0B8D83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0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8D4E7705-4724-FA62-07AE-F87EE200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68E6189-EEF4-ADD5-5A78-E59E48C7E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7961FB-7253-0891-9B64-324735958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A7761D-E91B-0B47-81FA-02F25B8A6DEC}" type="datetimeFigureOut">
              <a:rPr lang="zh-CN" altLang="en-US"/>
              <a:pPr>
                <a:defRPr/>
              </a:pPr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B6C973-A422-FA18-C617-E17A8AEC7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7A027-3B98-16EB-6FAE-048A03A97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D35405-EBE5-AF4F-9C8B-FF95A7D16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deer.com.cn/dept_info/reso_dept/english/gsjs/jpz/38104.s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dc.philipperandria.m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deer.com.cn/dept_info/reso_dept/english/gsjs/jpz/38104.s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dc.philipperandria.m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deer.com.cn/dept_info/reso_dept/english/gsjs/jpz/38104.s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dc.philipperandria.m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deer.com.cn/dept_info/reso_dept/english/gsjs/jpz/38104.s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dc.philipperandria.m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deer.com.cn/dept_info/reso_dept/english/gsjs/jpz/38104.s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dc.philipperandria.m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dc.philipperandria.mg/" TargetMode="External"/><Relationship Id="rId2" Type="http://schemas.openxmlformats.org/officeDocument/2006/relationships/hyperlink" Target="http://www.kingdeer.com.cn/dept_info/reso_dept/english/gsjs/jpz/38104.s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dc.philipperandria.mg/" TargetMode="External"/><Relationship Id="rId2" Type="http://schemas.openxmlformats.org/officeDocument/2006/relationships/hyperlink" Target="http://www.kingdeer.com.cn/dept_info/reso_dept/english/gsjs/jpz/38104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kdc.philipperandria.mg/" TargetMode="External"/><Relationship Id="rId4" Type="http://schemas.openxmlformats.org/officeDocument/2006/relationships/hyperlink" Target="http://www.kingdeer.com.cn/dept_info/reso_dept/english/gsjs/jpz/38104.s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kdc.philipperandria.mg/" TargetMode="External"/><Relationship Id="rId4" Type="http://schemas.openxmlformats.org/officeDocument/2006/relationships/hyperlink" Target="http://www.kingdeer.com.cn/dept_info/reso_dept/english/gsjs/jpz/38104.s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>
            <a:extLst>
              <a:ext uri="{FF2B5EF4-FFF2-40B4-BE49-F238E27FC236}">
                <a16:creationId xmlns:a16="http://schemas.microsoft.com/office/drawing/2014/main" id="{5EF2E8AE-A3EB-2576-930B-8D9DB3703E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8001" y="2861953"/>
            <a:ext cx="10554566" cy="56704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br>
              <a:rPr kumimoji="1" lang="en-US" altLang="zh-CN" sz="4400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kumimoji="1" lang="en-US" altLang="zh-CN" sz="4400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kumimoji="1" lang="en-US" altLang="zh-CN" sz="4400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One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Belt One Road Workshop Series 4:</a:t>
            </a:r>
            <a:b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en-US" altLang="zh-CN" sz="3200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Chinese Firm in</a:t>
            </a:r>
            <a:r>
              <a:rPr kumimoji="1" lang="zh-CN" altLang="en-US" sz="3200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Madagascar: King Deer Cashmere Co.</a:t>
            </a:r>
            <a:endParaRPr kumimoji="1" lang="zh-CN" altLang="en-US" sz="3200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314" name="副标题 2">
            <a:extLst>
              <a:ext uri="{FF2B5EF4-FFF2-40B4-BE49-F238E27FC236}">
                <a16:creationId xmlns:a16="http://schemas.microsoft.com/office/drawing/2014/main" id="{0ED86B1E-C976-ABD8-6AC9-BE7844C2CD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753" y="4468700"/>
            <a:ext cx="10401299" cy="705872"/>
          </a:xfrm>
        </p:spPr>
        <p:txBody>
          <a:bodyPr/>
          <a:lstStyle/>
          <a:p>
            <a:pPr eaLnBrk="1" hangingPunct="1"/>
            <a:r>
              <a:rPr kumimoji="1" lang="en-US" altLang="zh-CN" b="1" dirty="0">
                <a:solidFill>
                  <a:srgbClr val="0070C0"/>
                </a:solidFill>
              </a:rPr>
              <a:t>TANG HUI          March 30, 2023</a:t>
            </a:r>
            <a:endParaRPr kumimoji="1"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B3A551-1C01-83F2-D9E0-683B9D72D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669291"/>
            <a:ext cx="4122098" cy="1141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>
            <a:extLst>
              <a:ext uri="{FF2B5EF4-FFF2-40B4-BE49-F238E27FC236}">
                <a16:creationId xmlns:a16="http://schemas.microsoft.com/office/drawing/2014/main" id="{2B0A372D-28A1-AEFA-1030-E01727963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4000" b="1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 China FDI to Madagascar</a:t>
            </a:r>
            <a:endParaRPr kumimoji="1" lang="zh-CN" altLang="en-US" sz="4000" b="1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449F64C-D589-EE3A-664C-70751F70F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90042"/>
              </p:ext>
            </p:extLst>
          </p:nvPr>
        </p:nvGraphicFramePr>
        <p:xfrm>
          <a:off x="838200" y="2073747"/>
          <a:ext cx="9887465" cy="383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4FBD5-C8D5-50F3-7BF5-86EB7F00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 China FDI to Madagascar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398A0D-AA19-E22F-02A0-7BCB5B0C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China FDI in fields of Madagascar: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(use a pie chart to express the proportion of FDI fields</a:t>
            </a:r>
            <a:r>
              <a:rPr kumimoji="1" lang="zh-CN" altLang="en-US" dirty="0">
                <a:solidFill>
                  <a:srgbClr val="FF0000"/>
                </a:solidFill>
                <a:highlight>
                  <a:srgbClr val="00FF00"/>
                </a:highlight>
              </a:rPr>
              <a:t>，</a:t>
            </a:r>
            <a:r>
              <a:rPr kumimoji="1" lang="en-US" altLang="zh-CN" dirty="0">
                <a:solidFill>
                  <a:srgbClr val="FF0000"/>
                </a:solidFill>
                <a:highlight>
                  <a:srgbClr val="00FF00"/>
                </a:highlight>
              </a:rPr>
              <a:t>but I cannot find the exact data)</a:t>
            </a:r>
          </a:p>
          <a:p>
            <a:pPr marL="0" indent="0">
              <a:buNone/>
            </a:pPr>
            <a:r>
              <a:rPr kumimoji="1" lang="en-US" altLang="zh-CN" dirty="0"/>
              <a:t>   </a:t>
            </a:r>
          </a:p>
          <a:p>
            <a:pPr marL="0" indent="0">
              <a:buNone/>
            </a:pPr>
            <a:r>
              <a:rPr kumimoji="1" lang="en-US" altLang="zh-CN" sz="2000" dirty="0"/>
              <a:t>    Mineral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development</a:t>
            </a:r>
          </a:p>
          <a:p>
            <a:pPr marL="0" indent="0">
              <a:buNone/>
            </a:pPr>
            <a:r>
              <a:rPr kumimoji="1" lang="en-US" altLang="zh-CN" sz="2000" dirty="0"/>
              <a:t>    Textile industry</a:t>
            </a:r>
          </a:p>
          <a:p>
            <a:pPr marL="0" indent="0">
              <a:buNone/>
            </a:pPr>
            <a:r>
              <a:rPr kumimoji="1" lang="zh-CN" altLang="en-US" sz="2000" dirty="0"/>
              <a:t>    </a:t>
            </a:r>
            <a:r>
              <a:rPr kumimoji="1" lang="en-US" altLang="zh-CN" sz="2000" dirty="0"/>
              <a:t>Public works</a:t>
            </a:r>
          </a:p>
          <a:p>
            <a:pPr marL="0" indent="0">
              <a:buNone/>
            </a:pPr>
            <a:r>
              <a:rPr kumimoji="1" lang="en-US" altLang="zh-CN" sz="2000" dirty="0"/>
              <a:t>    Oil development</a:t>
            </a:r>
          </a:p>
          <a:p>
            <a:pPr marL="0" indent="0">
              <a:buNone/>
            </a:pPr>
            <a:r>
              <a:rPr kumimoji="1" lang="en-US" altLang="zh-CN" sz="2000" dirty="0"/>
              <a:t>    Agriculture</a:t>
            </a:r>
          </a:p>
          <a:p>
            <a:pPr marL="0" indent="0">
              <a:buNone/>
            </a:pPr>
            <a:r>
              <a:rPr kumimoji="1" lang="en-US" altLang="zh-CN" sz="2000" dirty="0"/>
              <a:t>    Hydraulic engineering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209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645D1-7E00-72BF-5C54-9ACD0CE7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en-US" altLang="zh-CN" dirty="0"/>
            </a:br>
            <a:r>
              <a:rPr kumimoji="1" lang="en-US" altLang="zh-CN" dirty="0"/>
              <a:t>Chinese companies and population  in Madagascar</a:t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5D0AA4-2641-CC98-B8E8-648E4717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70660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4000" dirty="0">
                <a:solidFill>
                  <a:srgbClr val="FF0000"/>
                </a:solidFill>
              </a:rPr>
              <a:t>128? </a:t>
            </a:r>
            <a:r>
              <a:rPr kumimoji="1" lang="en-US" altLang="zh-CN" dirty="0"/>
              <a:t>Chinese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companies in Madagascar (in 2021)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4000" dirty="0">
                <a:solidFill>
                  <a:srgbClr val="FF0000"/>
                </a:solidFill>
              </a:rPr>
              <a:t>60000</a:t>
            </a:r>
            <a:r>
              <a:rPr lang="en-US" altLang="zh-CN" dirty="0"/>
              <a:t> overseas Chinese and ethic Chinese </a:t>
            </a:r>
            <a:r>
              <a:rPr kumimoji="1" lang="en-US" altLang="zh-CN" dirty="0"/>
              <a:t>(in 2021)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38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B612D-50DA-408E-B320-D4B190F8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360"/>
          </a:xfrm>
        </p:spPr>
        <p:txBody>
          <a:bodyPr/>
          <a:lstStyle/>
          <a:p>
            <a:r>
              <a:rPr lang="en-HK" sz="4000" b="1" dirty="0"/>
              <a:t>Number of newly registered foreign firms in Madagascar, by origin (2007-2014)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99CE7-58A6-4805-BD7D-A61D1479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5" y="1892326"/>
            <a:ext cx="8315786" cy="4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9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DF05E-FE89-4547-813B-3C99AFD1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Proportion of newly registered firms, by origin (2007-2014)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1E2D8B-E5CF-444D-832B-9E8CC81D3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646" y="1825625"/>
            <a:ext cx="79147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E22AE-D772-46D2-A57D-3E23C4AD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Wuhan Iron &amp; Steel Company (WISCO) in Madagascar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A78F4-F739-4953-BA81-F17DB15F8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in 2010, investment by Wuhan Iron &amp; Steel Company (WISCO) completely changed the picture of the Malagasy mining sector. </a:t>
            </a:r>
          </a:p>
          <a:p>
            <a:r>
              <a:rPr lang="en-HK" dirty="0"/>
              <a:t>That year, the company paid US$100 million for exploration permits in the </a:t>
            </a:r>
            <a:r>
              <a:rPr lang="en-HK" dirty="0" err="1"/>
              <a:t>Soalala</a:t>
            </a:r>
            <a:r>
              <a:rPr lang="en-HK" dirty="0"/>
              <a:t> region.</a:t>
            </a:r>
          </a:p>
          <a:p>
            <a:r>
              <a:rPr lang="en-HK" dirty="0"/>
              <a:t>WISCO stated explorations in 2011, and the project is projected to be the largest mining </a:t>
            </a:r>
            <a:r>
              <a:rPr lang="en-HK" dirty="0" err="1"/>
              <a:t>endeavor</a:t>
            </a:r>
            <a:r>
              <a:rPr lang="en-HK" dirty="0"/>
              <a:t> in Malagasy history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C4-DF11-40CF-9C43-0F305FD0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firms in the farming of Seafood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A5721-6E2E-443B-BA7C-5D61D762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SOMAQUA and </a:t>
            </a:r>
            <a:r>
              <a:rPr lang="en-HK" dirty="0" err="1"/>
              <a:t>Longfei</a:t>
            </a:r>
            <a:r>
              <a:rPr lang="en-HK" dirty="0"/>
              <a:t> operate in Mahajanga on the northern coast of the island.</a:t>
            </a:r>
          </a:p>
          <a:p>
            <a:r>
              <a:rPr lang="en-HK" dirty="0"/>
              <a:t>Both firms primarily operate as exporters of fish and seafood bought from local sources.</a:t>
            </a:r>
          </a:p>
          <a:p>
            <a:r>
              <a:rPr lang="en-HK" dirty="0"/>
              <a:t>They have also invested in establishing facilities and plants for the farming of seafood for export.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87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547ED-D79E-403C-9A37-74C0EF1B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Cement and construction materials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4F805-200E-41AB-843E-002D8981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 One of the larger and most established Chinese firms operating in Madagascar works in the cement and construction sector.</a:t>
            </a:r>
          </a:p>
          <a:p>
            <a:r>
              <a:rPr lang="en-HK" dirty="0"/>
              <a:t> </a:t>
            </a:r>
            <a:r>
              <a:rPr lang="en-HK" b="1" dirty="0" err="1"/>
              <a:t>Maloci</a:t>
            </a:r>
            <a:r>
              <a:rPr lang="en-HK" b="1" dirty="0"/>
              <a:t> is a Chinese-owned cement production enterprise. </a:t>
            </a:r>
          </a:p>
          <a:p>
            <a:r>
              <a:rPr lang="en-HK" dirty="0"/>
              <a:t>The firm is also  involved in export and import of aquaculture products, minerals, and construction equipment.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38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>
            <a:extLst>
              <a:ext uri="{FF2B5EF4-FFF2-40B4-BE49-F238E27FC236}">
                <a16:creationId xmlns:a16="http://schemas.microsoft.com/office/drawing/2014/main" id="{7F5ED364-C4F9-7045-DEB2-87E078AFF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903062"/>
          </a:xfrm>
        </p:spPr>
        <p:txBody>
          <a:bodyPr/>
          <a:lstStyle/>
          <a:p>
            <a:pPr eaLnBrk="1" hangingPunct="1"/>
            <a: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 Chinese Company in Madagascar—</a:t>
            </a:r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Inner Mongolia King Deer Cashmere Co., Ltd</a:t>
            </a:r>
            <a:endParaRPr kumimoji="1" lang="zh-CN" altLang="en-US" sz="36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722" name="内容占位符 3">
            <a:extLst>
              <a:ext uri="{FF2B5EF4-FFF2-40B4-BE49-F238E27FC236}">
                <a16:creationId xmlns:a16="http://schemas.microsoft.com/office/drawing/2014/main" id="{7AB2B4ED-E350-594E-B427-E1A8FAEE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74" y="1987571"/>
            <a:ext cx="8526586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ounded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1985</a:t>
            </a:r>
            <a:endParaRPr lang="en-US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roducts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sell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well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more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30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countries</a:t>
            </a:r>
            <a:endParaRPr lang="en-US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Annual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sales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revenue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of 1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billion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RMB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yuan</a:t>
            </a:r>
            <a:endParaRPr lang="ru-RU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Owne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more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ru-RU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000 </a:t>
            </a:r>
            <a:r>
              <a:rPr lang="ru-RU" altLang="zh-CN" sz="20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employees</a:t>
            </a:r>
            <a:r>
              <a:rPr lang="en-US" altLang="zh-CN" sz="20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dirty="0">
                <a:latin typeface="Verdana" panose="020B0604030504040204" pitchFamily="34" charset="0"/>
              </a:rPr>
              <a:t>3 manufacturing plants: Baotou in China, Madagascar in Africa, Cambodia in Asia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23" name="Picture 6">
            <a:extLst>
              <a:ext uri="{FF2B5EF4-FFF2-40B4-BE49-F238E27FC236}">
                <a16:creationId xmlns:a16="http://schemas.microsoft.com/office/drawing/2014/main" id="{397E22EE-882B-17A2-4825-9A595F95EB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0117" y="1882775"/>
            <a:ext cx="1393825" cy="1546225"/>
          </a:xfr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731396-4AA1-4A32-8E42-32DD4088173A}"/>
              </a:ext>
            </a:extLst>
          </p:cNvPr>
          <p:cNvSpPr/>
          <p:nvPr/>
        </p:nvSpPr>
        <p:spPr>
          <a:xfrm>
            <a:off x="579422" y="6373640"/>
            <a:ext cx="551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3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4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>
            <a:extLst>
              <a:ext uri="{FF2B5EF4-FFF2-40B4-BE49-F238E27FC236}">
                <a16:creationId xmlns:a16="http://schemas.microsoft.com/office/drawing/2014/main" id="{AABFFE01-ACF0-71CD-42C3-E4FF5277E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HK" altLang="zh-CN" sz="4000" dirty="0"/>
              <a:t>King deer Cashmere Co. Business negotiations</a:t>
            </a:r>
            <a:endParaRPr lang="ru-RU" altLang="zh-CN" sz="4000" dirty="0"/>
          </a:p>
        </p:txBody>
      </p:sp>
      <p:pic>
        <p:nvPicPr>
          <p:cNvPr id="32770" name="Picture 2" descr="No photo description available.">
            <a:extLst>
              <a:ext uri="{FF2B5EF4-FFF2-40B4-BE49-F238E27FC236}">
                <a16:creationId xmlns:a16="http://schemas.microsoft.com/office/drawing/2014/main" id="{F93AE79A-8C2A-BE44-DAB1-6B621661E1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912" y="1564368"/>
            <a:ext cx="8766175" cy="4351338"/>
          </a:xfr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295DCE-0367-40A0-9FA6-2AD43801FD2F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3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4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>
            <a:extLst>
              <a:ext uri="{FF2B5EF4-FFF2-40B4-BE49-F238E27FC236}">
                <a16:creationId xmlns:a16="http://schemas.microsoft.com/office/drawing/2014/main" id="{9F3A8C59-B382-3B56-8D87-01E3D21F6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kumimoji="1" lang="en-US" altLang="zh-CN" b="1">
                <a:solidFill>
                  <a:srgbClr val="FF40FF"/>
                </a:solidFill>
              </a:rPr>
              <a:t>contents</a:t>
            </a:r>
            <a:endParaRPr kumimoji="1" lang="zh-CN" altLang="en-US" b="1">
              <a:solidFill>
                <a:srgbClr val="FF40FF"/>
              </a:solidFill>
            </a:endParaRPr>
          </a:p>
        </p:txBody>
      </p:sp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D7DD58A9-7EA4-96C2-5A92-D29415716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97050"/>
            <a:ext cx="105156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/>
              <a:t>1  Overview of Madagascar, </a:t>
            </a:r>
            <a:r>
              <a:rPr kumimoji="1" lang="en-HK" altLang="zh-CN" dirty="0"/>
              <a:t>Madagascar FDI Advantages and Risks</a:t>
            </a:r>
            <a:endParaRPr kumimoji="1" lang="en-US" altLang="zh-CN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/>
              <a:t>2  World FDI flows to Madagascar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/>
              <a:t>3  China FDI to Madagascar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/>
              <a:t>4</a:t>
            </a:r>
            <a:r>
              <a:rPr kumimoji="1" lang="zh-CN" altLang="en-US" dirty="0"/>
              <a:t>  </a:t>
            </a:r>
            <a:r>
              <a:rPr kumimoji="1" lang="en-US" altLang="zh-CN" dirty="0"/>
              <a:t>Chinese Company in Madagascar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/>
              <a:t>5</a:t>
            </a:r>
            <a:r>
              <a:rPr kumimoji="1" lang="zh-CN" altLang="en-US" dirty="0"/>
              <a:t>  </a:t>
            </a:r>
            <a:r>
              <a:rPr kumimoji="1" lang="en-US" altLang="zh-CN" dirty="0"/>
              <a:t>FDI</a:t>
            </a:r>
            <a:r>
              <a:rPr kumimoji="1" lang="zh-CN" altLang="en-US" dirty="0"/>
              <a:t> </a:t>
            </a:r>
            <a:r>
              <a:rPr kumimoji="1" lang="en-US" altLang="zh-CN" dirty="0"/>
              <a:t>hypothesis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BD74FD-F70F-62A7-1D20-0716585A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57" y="2487798"/>
            <a:ext cx="3133436" cy="38827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ADCA0D-7782-666E-4240-DC0A6940D8D3}"/>
              </a:ext>
            </a:extLst>
          </p:cNvPr>
          <p:cNvSpPr txBox="1"/>
          <p:nvPr/>
        </p:nvSpPr>
        <p:spPr>
          <a:xfrm>
            <a:off x="9393382" y="5082639"/>
            <a:ext cx="171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Madagascar</a:t>
            </a:r>
            <a:endParaRPr kumimoji="1" lang="zh-CN" altLang="en-US" sz="2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>
            <a:extLst>
              <a:ext uri="{FF2B5EF4-FFF2-40B4-BE49-F238E27FC236}">
                <a16:creationId xmlns:a16="http://schemas.microsoft.com/office/drawing/2014/main" id="{3E040010-A13D-DA63-7B06-3A9ACCA1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Madagascar King Deer Cashmere Co. Ltd </a:t>
            </a:r>
            <a:endParaRPr kumimoji="1" lang="zh-CN" altLang="en-US" sz="36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1C8ED2-E705-2555-97DC-28BD6843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198" y="2294062"/>
            <a:ext cx="9907588" cy="156603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CN" sz="1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Established in </a:t>
            </a:r>
            <a:r>
              <a:rPr kumimoji="1" lang="en-US" altLang="zh-CN" sz="1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1" lang="en-US" altLang="zh-CN" sz="1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CN" sz="1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is once to be </a:t>
            </a:r>
            <a:r>
              <a:rPr kumimoji="1" lang="en-US" altLang="zh-CN" sz="1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biggest </a:t>
            </a:r>
            <a:r>
              <a:rPr kumimoji="1" lang="en-US" altLang="zh-CN" sz="1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enterprise in Madagascar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CN" sz="1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11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1" lang="zh-CN" altLang="en-US" dirty="0"/>
          </a:p>
        </p:txBody>
      </p:sp>
      <p:sp>
        <p:nvSpPr>
          <p:cNvPr id="31747" name="文本框 8">
            <a:extLst>
              <a:ext uri="{FF2B5EF4-FFF2-40B4-BE49-F238E27FC236}">
                <a16:creationId xmlns:a16="http://schemas.microsoft.com/office/drawing/2014/main" id="{AF85E9C1-C898-3D9D-1E02-6296E9B7B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98" y="3860100"/>
            <a:ext cx="9360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ru-RU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Providing </a:t>
            </a:r>
            <a:r>
              <a:rPr kumimoji="1" lang="ru-RU" altLang="zh-CN" sz="3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kumimoji="1" lang="en-US" altLang="zh-CN" sz="3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r>
              <a:rPr kumimoji="1"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ru-RU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 its employment for Madagascar</a:t>
            </a:r>
            <a:endParaRPr kumimoji="1"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No photo description available.">
            <a:extLst>
              <a:ext uri="{FF2B5EF4-FFF2-40B4-BE49-F238E27FC236}">
                <a16:creationId xmlns:a16="http://schemas.microsoft.com/office/drawing/2014/main" id="{CC1E324F-ACDC-24A2-E443-05AB179D3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101" y="1316009"/>
            <a:ext cx="7906223" cy="4333353"/>
          </a:xfrm>
          <a:noFill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6C68332-EC33-9550-C7A6-F47ABF2D02A3}"/>
              </a:ext>
            </a:extLst>
          </p:cNvPr>
          <p:cNvSpPr txBox="1"/>
          <p:nvPr/>
        </p:nvSpPr>
        <p:spPr>
          <a:xfrm>
            <a:off x="1211092" y="374674"/>
            <a:ext cx="9263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Madagascar King Deer ( MKD)</a:t>
            </a:r>
            <a:endParaRPr lang="zh-CN" altLang="en-US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46C3C2-0939-46B2-BB96-5A86C8DD148B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3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4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AC9F9-50D3-4FAC-87C0-2A4F944E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capital and production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DF422-0A42-442B-89BA-7F05EFAF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Registered capital:	$586,921</a:t>
            </a:r>
          </a:p>
          <a:p>
            <a:r>
              <a:rPr lang="en-HK" dirty="0"/>
              <a:t>Business scope:	cashmere </a:t>
            </a:r>
            <a:r>
              <a:rPr lang="en-HK" dirty="0" err="1"/>
              <a:t>knitgoods</a:t>
            </a:r>
            <a:endParaRPr lang="en-HK" dirty="0"/>
          </a:p>
          <a:p>
            <a:r>
              <a:rPr lang="en-HK" dirty="0"/>
              <a:t>Throughput:	1.5 million piece cashmere sweater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7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302CD-B3BD-43A8-A684-660AC5AC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Production equipment </a:t>
            </a:r>
            <a:br>
              <a:rPr kumimoji="1" lang="en-US" altLang="zh-CN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87765-B1DA-471D-8AB9-5E42E005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King Deer (Hong Kong) Co., Ltd  and     King Deer </a:t>
            </a:r>
            <a:r>
              <a:rPr lang="en-US" dirty="0" err="1"/>
              <a:t>Shangdu</a:t>
            </a:r>
            <a:r>
              <a:rPr lang="en-US" dirty="0"/>
              <a:t> Branch Company supplied: </a:t>
            </a:r>
            <a:endParaRPr lang="ru-RU" dirty="0"/>
          </a:p>
          <a:p>
            <a:r>
              <a:rPr lang="en-US" dirty="0"/>
              <a:t>computer flat knitting machine, </a:t>
            </a:r>
          </a:p>
          <a:p>
            <a:r>
              <a:rPr lang="en-US" dirty="0"/>
              <a:t>linking machine, </a:t>
            </a:r>
          </a:p>
          <a:p>
            <a:r>
              <a:rPr lang="en-US" dirty="0"/>
              <a:t>milling machine, </a:t>
            </a:r>
          </a:p>
          <a:p>
            <a:r>
              <a:rPr lang="en-US" dirty="0"/>
              <a:t>drying machine, </a:t>
            </a:r>
          </a:p>
          <a:p>
            <a:r>
              <a:rPr lang="en-US" dirty="0"/>
              <a:t>finishing and Ironing machine.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1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No photo description available.">
            <a:extLst>
              <a:ext uri="{FF2B5EF4-FFF2-40B4-BE49-F238E27FC236}">
                <a16:creationId xmlns:a16="http://schemas.microsoft.com/office/drawing/2014/main" id="{02493D35-C504-3802-A5CE-5CFDDD1101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0" y="598488"/>
            <a:ext cx="9853613" cy="5641975"/>
          </a:xfr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4D7DC6-9871-4DCD-9684-862E920B2072}"/>
              </a:ext>
            </a:extLst>
          </p:cNvPr>
          <p:cNvSpPr/>
          <p:nvPr/>
        </p:nvSpPr>
        <p:spPr>
          <a:xfrm>
            <a:off x="624688" y="6400800"/>
            <a:ext cx="547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3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4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No photo description available.">
            <a:extLst>
              <a:ext uri="{FF2B5EF4-FFF2-40B4-BE49-F238E27FC236}">
                <a16:creationId xmlns:a16="http://schemas.microsoft.com/office/drawing/2014/main" id="{BD474283-A239-A732-9DE2-2060FACB2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225" y="433388"/>
            <a:ext cx="10771188" cy="5279349"/>
          </a:xfr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7C7CA7-B718-4535-831C-1F808FEDDFBF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3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4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>
            <a:extLst>
              <a:ext uri="{FF2B5EF4-FFF2-40B4-BE49-F238E27FC236}">
                <a16:creationId xmlns:a16="http://schemas.microsoft.com/office/drawing/2014/main" id="{E7027A4E-F473-0E5C-1A06-52AC65A91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2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 Employment and Training (1)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3EE2F9-3F74-1AD7-BD6A-FA426998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575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Owning more than </a:t>
            </a:r>
            <a:r>
              <a:rPr lang="en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6,000</a:t>
            </a: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employees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Training</a:t>
            </a:r>
            <a:r>
              <a:rPr lang="en-HK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local technical and professional personnel , trained more than </a:t>
            </a:r>
            <a:r>
              <a:rPr lang="en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100,000</a:t>
            </a: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textile workers in more than 20 years </a:t>
            </a:r>
            <a:endParaRPr kumimoji="1" lang="zh-CN" altLang="en-US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52CDAC-3221-4E6E-8A87-CC18D5ADF671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2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3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DED78-9213-46D7-8797-64C6016D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 Employment and Training (2)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875A6-F11F-482D-A1AE-ACD57A0CB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At MKD, new workers are subject to a of </a:t>
            </a:r>
            <a:r>
              <a:rPr lang="en-HK" b="1" dirty="0"/>
              <a:t>in-house training</a:t>
            </a:r>
            <a:r>
              <a:rPr lang="en-HK" dirty="0"/>
              <a:t>. </a:t>
            </a:r>
          </a:p>
          <a:p>
            <a:r>
              <a:rPr lang="en-HK" dirty="0"/>
              <a:t>Formal training requires up to </a:t>
            </a:r>
            <a:r>
              <a:rPr lang="en-HK" b="1" dirty="0"/>
              <a:t>three months</a:t>
            </a:r>
            <a:r>
              <a:rPr lang="en-HK" dirty="0"/>
              <a:t>, and workers generally </a:t>
            </a:r>
            <a:r>
              <a:rPr lang="en-HK" b="1" dirty="0"/>
              <a:t>require a year </a:t>
            </a:r>
            <a:r>
              <a:rPr lang="en-HK" dirty="0"/>
              <a:t>to become fully proficient with the equipment. </a:t>
            </a:r>
          </a:p>
          <a:p>
            <a:r>
              <a:rPr lang="en-HK" dirty="0"/>
              <a:t>As such, they have had a high rate of staff retention, and most of the staff are </a:t>
            </a:r>
            <a:r>
              <a:rPr lang="en-HK" b="1" dirty="0"/>
              <a:t>permanently employed</a:t>
            </a:r>
            <a:r>
              <a:rPr lang="en-HK" dirty="0"/>
              <a:t>.</a:t>
            </a:r>
          </a:p>
          <a:p>
            <a:r>
              <a:rPr lang="en-HK" dirty="0"/>
              <a:t>KDC is </a:t>
            </a:r>
            <a:r>
              <a:rPr lang="en-HK" b="1" dirty="0"/>
              <a:t>the largest employer</a:t>
            </a:r>
            <a:r>
              <a:rPr lang="en-HK" dirty="0"/>
              <a:t> of Malagasy workers.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A324D2-8C00-4B46-9FD3-DB58D63C2146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2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3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901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>
            <a:extLst>
              <a:ext uri="{FF2B5EF4-FFF2-40B4-BE49-F238E27FC236}">
                <a16:creationId xmlns:a16="http://schemas.microsoft.com/office/drawing/2014/main" id="{953A0E26-7853-E795-143E-7042410FC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63" y="365125"/>
            <a:ext cx="10980737" cy="1325563"/>
          </a:xfrm>
        </p:spPr>
        <p:txBody>
          <a:bodyPr/>
          <a:lstStyle/>
          <a:p>
            <a:pPr eaLnBrk="1" hangingPunct="1"/>
            <a:r>
              <a:rPr kumimoji="1" lang="en-US" altLang="zh-CN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 Employment and Training</a:t>
            </a:r>
            <a:endParaRPr lang="ru-RU" altLang="zh-CN" dirty="0"/>
          </a:p>
        </p:txBody>
      </p:sp>
      <p:pic>
        <p:nvPicPr>
          <p:cNvPr id="40962" name="Объект 3">
            <a:extLst>
              <a:ext uri="{FF2B5EF4-FFF2-40B4-BE49-F238E27FC236}">
                <a16:creationId xmlns:a16="http://schemas.microsoft.com/office/drawing/2014/main" id="{CA907EA3-BE28-658C-958B-86CF8CC1A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1841500"/>
            <a:ext cx="5326062" cy="3994150"/>
          </a:xfrm>
        </p:spPr>
      </p:pic>
      <p:pic>
        <p:nvPicPr>
          <p:cNvPr id="40963" name="Рисунок 4">
            <a:extLst>
              <a:ext uri="{FF2B5EF4-FFF2-40B4-BE49-F238E27FC236}">
                <a16:creationId xmlns:a16="http://schemas.microsoft.com/office/drawing/2014/main" id="{25C28C8B-E1C6-FF1D-DD51-44F63E02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841500"/>
            <a:ext cx="52292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5CF68F-05AF-432E-A036-F2A1E0B72DB2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4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5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>
            <a:extLst>
              <a:ext uri="{FF2B5EF4-FFF2-40B4-BE49-F238E27FC236}">
                <a16:creationId xmlns:a16="http://schemas.microsoft.com/office/drawing/2014/main" id="{765F44B0-7AE3-9972-0165-D8EC3FBE9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2" y="365125"/>
            <a:ext cx="11597951" cy="1325563"/>
          </a:xfrm>
        </p:spPr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promoting cultural ties Madagascar - China</a:t>
            </a:r>
            <a:endParaRPr lang="ru-RU" altLang="zh-CN" sz="3600" dirty="0"/>
          </a:p>
        </p:txBody>
      </p:sp>
      <p:sp>
        <p:nvSpPr>
          <p:cNvPr id="41986" name="Объект 2">
            <a:extLst>
              <a:ext uri="{FF2B5EF4-FFF2-40B4-BE49-F238E27FC236}">
                <a16:creationId xmlns:a16="http://schemas.microsoft.com/office/drawing/2014/main" id="{6C9CF518-8BC8-9B24-DFE3-740FFD558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HK" altLang="zh-CN" dirty="0"/>
              <a:t>Madagascar King Deer is  the first overseas company to promote </a:t>
            </a:r>
            <a:r>
              <a:rPr lang="en-HK" altLang="zh-CN" b="1" dirty="0"/>
              <a:t>Chinese language and spread Chinese culture</a:t>
            </a:r>
            <a:endParaRPr lang="en-HK" altLang="zh-CN" dirty="0"/>
          </a:p>
          <a:p>
            <a:pPr eaLnBrk="1" hangingPunct="1"/>
            <a:r>
              <a:rPr lang="en-HK" altLang="zh-CN" dirty="0"/>
              <a:t>The company teach staff </a:t>
            </a:r>
            <a:r>
              <a:rPr lang="en-HK" altLang="zh-CN" b="1" dirty="0"/>
              <a:t>to study Chinese characters </a:t>
            </a:r>
            <a:r>
              <a:rPr lang="en-HK" altLang="zh-CN" dirty="0"/>
              <a:t>and impart Chinese culture</a:t>
            </a:r>
          </a:p>
          <a:p>
            <a:pPr eaLnBrk="1" hangingPunct="1"/>
            <a:r>
              <a:rPr lang="en-HK" altLang="zh-CN" dirty="0"/>
              <a:t>Madagascar King Deer uses cultural ties to develop and spread </a:t>
            </a:r>
            <a:r>
              <a:rPr lang="en-HK" altLang="zh-CN" b="1" dirty="0"/>
              <a:t>textile technology </a:t>
            </a:r>
            <a:r>
              <a:rPr lang="en-HK" altLang="zh-CN" dirty="0"/>
              <a:t>in Madagascar</a:t>
            </a:r>
          </a:p>
          <a:p>
            <a:pPr eaLnBrk="1" hangingPunct="1"/>
            <a:endParaRPr lang="ru-RU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>
            <a:extLst>
              <a:ext uri="{FF2B5EF4-FFF2-40B4-BE49-F238E27FC236}">
                <a16:creationId xmlns:a16="http://schemas.microsoft.com/office/drawing/2014/main" id="{7A2B424A-069C-4549-9701-126ADFF61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4000" b="1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 Overview of Madagascar</a:t>
            </a:r>
            <a:endParaRPr kumimoji="1" lang="zh-CN" altLang="en-US" sz="4000" b="1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362" name="内容占位符 2">
            <a:extLst>
              <a:ext uri="{FF2B5EF4-FFF2-40B4-BE49-F238E27FC236}">
                <a16:creationId xmlns:a16="http://schemas.microsoft.com/office/drawing/2014/main" id="{DAC78F3D-8F83-244C-F38C-8AD7F6F55B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altLang="zh-CN" dirty="0"/>
              <a:t>Area:             </a:t>
            </a:r>
            <a:r>
              <a:rPr kumimoji="1" lang="en-US" altLang="zh-CN" sz="2000" dirty="0"/>
              <a:t>about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59,000sq km</a:t>
            </a:r>
            <a:endParaRPr kumimoji="1" lang="en-US" altLang="zh-CN" sz="2000" dirty="0"/>
          </a:p>
          <a:p>
            <a:pPr eaLnBrk="1" hangingPunct="1"/>
            <a:r>
              <a:rPr kumimoji="1" lang="en-US" altLang="zh-CN" dirty="0"/>
              <a:t>Location</a:t>
            </a:r>
            <a:r>
              <a:rPr kumimoji="1" lang="en-US" altLang="zh-CN" sz="2000" dirty="0"/>
              <a:t>:        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in the southeast sea of the African continent</a:t>
            </a:r>
          </a:p>
          <a:p>
            <a:pPr eaLnBrk="1" hangingPunct="1"/>
            <a:r>
              <a:rPr kumimoji="1" lang="en-US" altLang="zh-CN" dirty="0"/>
              <a:t>Population:  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28 million (in</a:t>
            </a:r>
            <a:r>
              <a:rPr lang="zh-CN" alt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year 2022)</a:t>
            </a:r>
          </a:p>
          <a:p>
            <a:pPr eaLnBrk="1" hangingPunct="1"/>
            <a:r>
              <a:rPr kumimoji="1" lang="en-US" altLang="zh-CN" dirty="0"/>
              <a:t>Capital:</a:t>
            </a:r>
            <a:r>
              <a:rPr kumimoji="1" lang="zh-CN" altLang="en-US" dirty="0"/>
              <a:t>       </a:t>
            </a:r>
            <a:r>
              <a:rPr kumimoji="1" lang="en-US" altLang="zh-CN" dirty="0"/>
              <a:t> 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Tananarive</a:t>
            </a:r>
          </a:p>
          <a:p>
            <a:pPr eaLnBrk="1" hangingPunct="1"/>
            <a:r>
              <a:rPr kumimoji="1" lang="en-US" altLang="zh-CN" dirty="0"/>
              <a:t>Language:   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French, Malagasy</a:t>
            </a:r>
          </a:p>
          <a:p>
            <a:pPr eaLnBrk="1" hangingPunct="1"/>
            <a:r>
              <a:rPr kumimoji="1" lang="en-US" altLang="zh-CN" dirty="0"/>
              <a:t>Climate:        </a:t>
            </a:r>
            <a:r>
              <a:rPr lang="en-US" altLang="zh-CN" sz="2000" dirty="0">
                <a:solidFill>
                  <a:srgbClr val="333333"/>
                </a:solidFill>
                <a:latin typeface="Helvetica Neue" panose="02000503000000020004" pitchFamily="2" charset="0"/>
                <a:ea typeface="宋体" panose="02010600030101010101" pitchFamily="2" charset="-122"/>
              </a:rPr>
              <a:t>tropical rainforest climate (east), savanna climate (west)</a:t>
            </a:r>
          </a:p>
          <a:p>
            <a:pPr eaLnBrk="1" hangingPunct="1"/>
            <a:r>
              <a:rPr lang="en-US" altLang="zh-CN" dirty="0"/>
              <a:t>Economy:    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24.1%--13.3%--57%</a:t>
            </a:r>
            <a:endParaRPr lang="en-US" altLang="zh-CN" sz="2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>
            <a:extLst>
              <a:ext uri="{FF2B5EF4-FFF2-40B4-BE49-F238E27FC236}">
                <a16:creationId xmlns:a16="http://schemas.microsoft.com/office/drawing/2014/main" id="{ED6AA130-2208-7E31-AEF8-ABDE74E68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888" y="365125"/>
            <a:ext cx="11110912" cy="1325563"/>
          </a:xfrm>
        </p:spPr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MKD: promoting cultural ties Madagascar- China</a:t>
            </a:r>
            <a:endParaRPr lang="ru-RU" altLang="zh-CN" sz="3600" dirty="0"/>
          </a:p>
        </p:txBody>
      </p:sp>
      <p:pic>
        <p:nvPicPr>
          <p:cNvPr id="43010" name="Picture 2" descr="No photo description available.">
            <a:extLst>
              <a:ext uri="{FF2B5EF4-FFF2-40B4-BE49-F238E27FC236}">
                <a16:creationId xmlns:a16="http://schemas.microsoft.com/office/drawing/2014/main" id="{FCC88DF9-0014-D2E0-B5F1-E09DBF5593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2114550"/>
            <a:ext cx="4972050" cy="4000500"/>
          </a:xfrm>
          <a:noFill/>
        </p:spPr>
      </p:pic>
      <p:pic>
        <p:nvPicPr>
          <p:cNvPr id="43011" name="Picture 8" descr="https://lh3.googleusercontent.com/p/AF1QipM245ZWjkTEHpGmCcDJ21xm9bQlvGQ_XUoEuPxt=w768-h768-n-o-v1">
            <a:extLst>
              <a:ext uri="{FF2B5EF4-FFF2-40B4-BE49-F238E27FC236}">
                <a16:creationId xmlns:a16="http://schemas.microsoft.com/office/drawing/2014/main" id="{6D5C9CEC-15AD-9871-683F-C0D93462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044700"/>
            <a:ext cx="52133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2FDD73-E1EE-40EB-8F48-2D0C55A233F0}"/>
              </a:ext>
            </a:extLst>
          </p:cNvPr>
          <p:cNvSpPr/>
          <p:nvPr/>
        </p:nvSpPr>
        <p:spPr>
          <a:xfrm>
            <a:off x="425212" y="6160161"/>
            <a:ext cx="567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>
                <a:hlinkClick r:id="rId4"/>
              </a:rPr>
              <a:t>http://www.kingdeer.com.cn/dept_info/reso_dept/english/gsjs/jpz/38104.shtml</a:t>
            </a:r>
            <a:r>
              <a:rPr lang="en-HK" sz="1200" dirty="0"/>
              <a:t>; </a:t>
            </a:r>
            <a:r>
              <a:rPr lang="en-HK" sz="1200" dirty="0">
                <a:hlinkClick r:id="rId5"/>
              </a:rPr>
              <a:t>https://www.facebook.com/kdc.philipperandria.mg/</a:t>
            </a:r>
            <a:endParaRPr lang="en-HK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01BE6E-01CE-8AC0-5951-A512230B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6"/>
          </a:xfrm>
          <a:prstGeom prst="rect">
            <a:avLst/>
          </a:prstGeom>
        </p:spPr>
      </p:pic>
      <p:sp>
        <p:nvSpPr>
          <p:cNvPr id="46081" name="标题 1">
            <a:extLst>
              <a:ext uri="{FF2B5EF4-FFF2-40B4-BE49-F238E27FC236}">
                <a16:creationId xmlns:a16="http://schemas.microsoft.com/office/drawing/2014/main" id="{A1F036B6-CECF-034E-29FD-B02E37A05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 </a:t>
            </a:r>
            <a:r>
              <a:rPr kumimoji="1" lang="en-HK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Proposals for the</a:t>
            </a:r>
            <a:r>
              <a:rPr kumimoji="1" lang="ru-RU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Chinese FDI projects  </a:t>
            </a:r>
            <a:r>
              <a:rPr kumimoji="1" lang="en-HK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development </a:t>
            </a:r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 Madagascar</a:t>
            </a:r>
            <a:endParaRPr kumimoji="1" lang="zh-CN" altLang="en-US" sz="36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082" name="内容占位符 2">
            <a:extLst>
              <a:ext uri="{FF2B5EF4-FFF2-40B4-BE49-F238E27FC236}">
                <a16:creationId xmlns:a16="http://schemas.microsoft.com/office/drawing/2014/main" id="{B8CFB704-4620-4691-F937-A62133CF4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192" y="2196935"/>
            <a:ext cx="10515600" cy="429594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If a Chinese company wants to invest travel in Madagascar, it can do the following: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b="1" u="sng" dirty="0">
                <a:solidFill>
                  <a:srgbClr val="0070C0"/>
                </a:solidFill>
              </a:rPr>
              <a:t>In China: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ru-RU" altLang="zh-CN" dirty="0">
                <a:solidFill>
                  <a:schemeClr val="bg1"/>
                </a:solidFill>
              </a:rPr>
              <a:t>Produce </a:t>
            </a:r>
            <a:r>
              <a:rPr kumimoji="1" lang="en-US" altLang="zh-CN" dirty="0">
                <a:solidFill>
                  <a:schemeClr val="bg1"/>
                </a:solidFill>
              </a:rPr>
              <a:t>landscape </a:t>
            </a:r>
            <a:r>
              <a:rPr kumimoji="1" lang="ru-RU" altLang="zh-CN" dirty="0">
                <a:solidFill>
                  <a:schemeClr val="bg1"/>
                </a:solidFill>
              </a:rPr>
              <a:t>films </a:t>
            </a:r>
            <a:r>
              <a:rPr kumimoji="1" lang="ru-RU" altLang="zh-CN" dirty="0" err="1">
                <a:solidFill>
                  <a:schemeClr val="bg1"/>
                </a:solidFill>
              </a:rPr>
              <a:t>of</a:t>
            </a:r>
            <a:r>
              <a:rPr kumimoji="1" lang="ru-RU" altLang="zh-CN" dirty="0">
                <a:solidFill>
                  <a:schemeClr val="bg1"/>
                </a:solidFill>
              </a:rPr>
              <a:t> Madagascar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ru-RU" altLang="zh-CN" dirty="0">
                <a:solidFill>
                  <a:schemeClr val="bg1"/>
                </a:solidFill>
              </a:rPr>
              <a:t>2 Promote </a:t>
            </a:r>
            <a:r>
              <a:rPr kumimoji="1" lang="en-US" altLang="zh-CN" dirty="0">
                <a:solidFill>
                  <a:schemeClr val="bg1"/>
                </a:solidFill>
              </a:rPr>
              <a:t>through various channels</a:t>
            </a:r>
            <a:endParaRPr kumimoji="1" lang="ru-RU" altLang="zh-CN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ru-RU" altLang="zh-CN" dirty="0">
                <a:solidFill>
                  <a:schemeClr val="bg1"/>
                </a:solidFill>
              </a:rPr>
              <a:t>3 Set up exclusive international flights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CA92FA-8DFD-2FF8-FFAA-9D8D2A1AC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105" name="标题 1">
            <a:extLst>
              <a:ext uri="{FF2B5EF4-FFF2-40B4-BE49-F238E27FC236}">
                <a16:creationId xmlns:a16="http://schemas.microsoft.com/office/drawing/2014/main" id="{6195F23C-38CD-4B66-2E99-423E04A28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 </a:t>
            </a:r>
            <a:r>
              <a:rPr kumimoji="1" lang="en-HK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Proposals for the</a:t>
            </a:r>
            <a:r>
              <a:rPr kumimoji="1" lang="ru-RU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Chinese FDI projects  </a:t>
            </a:r>
            <a:r>
              <a:rPr kumimoji="1" lang="en-HK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development </a:t>
            </a:r>
            <a:r>
              <a:rPr kumimoji="1" lang="en-US" altLang="zh-CN" sz="36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 Madagascar</a:t>
            </a:r>
            <a:endParaRPr kumimoji="1" lang="zh-CN" altLang="en-US" sz="36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106" name="内容占位符 2">
            <a:extLst>
              <a:ext uri="{FF2B5EF4-FFF2-40B4-BE49-F238E27FC236}">
                <a16:creationId xmlns:a16="http://schemas.microsoft.com/office/drawing/2014/main" id="{D7A2206D-7DD1-6624-4F32-2E5B4C685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14954"/>
            <a:ext cx="10515600" cy="4077921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u="sng" dirty="0">
                <a:solidFill>
                  <a:srgbClr val="0070C0"/>
                </a:solidFill>
              </a:rPr>
              <a:t>In Madagascar: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Set up a travel company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and get the right to operate</a:t>
            </a:r>
            <a:endParaRPr kumimoji="1" lang="ru-RU" altLang="zh-CN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ru-RU" altLang="zh-CN" dirty="0">
                <a:solidFill>
                  <a:schemeClr val="bg1"/>
                </a:solidFill>
              </a:rPr>
              <a:t>2 Seek the </a:t>
            </a:r>
            <a:r>
              <a:rPr kumimoji="1" lang="ru-RU" altLang="zh-CN" dirty="0" err="1">
                <a:solidFill>
                  <a:schemeClr val="bg1"/>
                </a:solidFill>
              </a:rPr>
              <a:t>co</a:t>
            </a:r>
            <a:r>
              <a:rPr kumimoji="1" lang="en-US" altLang="zh-CN" dirty="0">
                <a:solidFill>
                  <a:schemeClr val="bg1"/>
                </a:solidFill>
              </a:rPr>
              <a:t>operation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with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some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4-star or 5-star hotels or build   a new hotel</a:t>
            </a:r>
            <a:endParaRPr kumimoji="1" lang="ru-RU" altLang="zh-CN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1" lang="ru-RU" altLang="zh-CN" dirty="0">
                <a:solidFill>
                  <a:schemeClr val="bg1"/>
                </a:solidFill>
              </a:rPr>
              <a:t>3  Seek the cooperation with famous sceneries and can even develop new secenery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6ADB2-9565-7107-064E-3FB66D06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073046-387B-3112-A89A-AD262BBA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zh-CN" sz="40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 for watching!</a:t>
            </a:r>
            <a:endParaRPr kumimoji="1" lang="zh-CN" altLang="en-US" sz="40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1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DFA63-BC4D-42CC-A140-96DDD34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1033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3200" kern="0" dirty="0">
                <a:latin typeface="Helvetica Neue" panose="02000503000000020004" pitchFamily="2" charset="0"/>
                <a:ea typeface="宋体" panose="02010600030101010101" pitchFamily="2" charset="-122"/>
              </a:rPr>
              <a:t>Natural resources are abundant</a:t>
            </a:r>
            <a:endParaRPr lang="zh-CN" altLang="en-US" sz="3200" kern="0" dirty="0">
              <a:latin typeface="Helvetica Neue" panose="02000503000000020004" pitchFamily="2" charset="0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B280A6-7F63-26AA-E6A4-74651BC2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43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2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Graphite reserves account for the first in Africa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2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Vanilla production and export volume are the world's first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" altLang="zh-CN" sz="2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2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river and forest resources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2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Food crops are rice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2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sz="22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Tourism resources</a:t>
            </a:r>
            <a:endParaRPr kumimoji="1" lang="zh-CN" alt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>
            <a:extLst>
              <a:ext uri="{FF2B5EF4-FFF2-40B4-BE49-F238E27FC236}">
                <a16:creationId xmlns:a16="http://schemas.microsoft.com/office/drawing/2014/main" id="{281C3C0F-07F5-7C6C-2562-CDDBC71A9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Madagascar FDI Advantages and Risks</a:t>
            </a:r>
            <a:b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A1FAA-B40C-7AD8-CFEA-6EA8EB7B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338"/>
            <a:ext cx="8637588" cy="116205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8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Madagascar’s mainly exports: </a:t>
            </a:r>
            <a:r>
              <a:rPr lang="en" altLang="zh-CN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vanilla and minerals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8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8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Madagascar’s mainly import: </a:t>
            </a:r>
            <a:r>
              <a:rPr lang="en" altLang="zh-CN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oil, light oil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" altLang="zh-CN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rice, wheat, flour</a:t>
            </a:r>
            <a:endParaRPr lang="e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9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</a:t>
            </a:r>
            <a:r>
              <a:rPr lang="en" altLang="zh-CN" sz="9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 </a:t>
            </a:r>
            <a:br>
              <a:rPr lang="en" altLang="zh-CN" sz="9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9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AEC20952-085C-6D13-82CE-150B4F7B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755900"/>
            <a:ext cx="88900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3">
            <a:extLst>
              <a:ext uri="{FF2B5EF4-FFF2-40B4-BE49-F238E27FC236}">
                <a16:creationId xmlns:a16="http://schemas.microsoft.com/office/drawing/2014/main" id="{5C6C30FC-A69A-7428-B5ED-07D8DAB3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5568950"/>
            <a:ext cx="9271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>
                <a:latin typeface="Microsoft YaHei" panose="020B0503020204020204" pitchFamily="34" charset="-122"/>
                <a:ea typeface="Microsoft YaHei" panose="020B0503020204020204" pitchFamily="34" charset="-122"/>
              </a:rPr>
              <a:t>Import</a:t>
            </a:r>
            <a:endParaRPr kumimoji="1"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437" name="文本框 4">
            <a:extLst>
              <a:ext uri="{FF2B5EF4-FFF2-40B4-BE49-F238E27FC236}">
                <a16:creationId xmlns:a16="http://schemas.microsoft.com/office/drawing/2014/main" id="{95F9D4DF-F26C-374E-995D-0460FD74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568950"/>
            <a:ext cx="9271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>
                <a:latin typeface="Microsoft YaHei" panose="020B0503020204020204" pitchFamily="34" charset="-122"/>
                <a:ea typeface="Microsoft YaHei" panose="020B0503020204020204" pitchFamily="34" charset="-122"/>
              </a:rPr>
              <a:t>Export</a:t>
            </a:r>
            <a:endParaRPr kumimoji="1"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438" name="文本框 5">
            <a:extLst>
              <a:ext uri="{FF2B5EF4-FFF2-40B4-BE49-F238E27FC236}">
                <a16:creationId xmlns:a16="http://schemas.microsoft.com/office/drawing/2014/main" id="{6FC593C5-F2C4-6DA8-8A46-312EB4B5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5568950"/>
            <a:ext cx="21732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zh-CN" sz="14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Surplus</a:t>
            </a:r>
            <a:r>
              <a:rPr lang="ru-RU" altLang="zh-CN" sz="1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and </a:t>
            </a:r>
            <a:r>
              <a:rPr lang="ru-RU" altLang="zh-CN" sz="1400" dirty="0" err="1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deficit</a:t>
            </a:r>
            <a:endParaRPr kumimoji="1" lang="zh-CN" altLang="en-US" sz="1400" dirty="0"/>
          </a:p>
        </p:txBody>
      </p:sp>
      <p:sp>
        <p:nvSpPr>
          <p:cNvPr id="18439" name="文本框 6">
            <a:extLst>
              <a:ext uri="{FF2B5EF4-FFF2-40B4-BE49-F238E27FC236}">
                <a16:creationId xmlns:a16="http://schemas.microsoft.com/office/drawing/2014/main" id="{F0BE89F3-80BE-4E50-5923-78C89D314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2849563"/>
            <a:ext cx="15319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/>
              <a:t>(100 million US $)</a:t>
            </a:r>
            <a:endParaRPr kumimoji="1" lang="zh-CN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>
            <a:extLst>
              <a:ext uri="{FF2B5EF4-FFF2-40B4-BE49-F238E27FC236}">
                <a16:creationId xmlns:a16="http://schemas.microsoft.com/office/drawing/2014/main" id="{E01EABE9-15F0-8A5B-9D29-B3E3ECC70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11163"/>
            <a:ext cx="10515600" cy="1325562"/>
          </a:xfrm>
        </p:spPr>
        <p:txBody>
          <a:bodyPr/>
          <a:lstStyle/>
          <a:p>
            <a:pPr eaLnBrk="1" hangingPunct="1"/>
            <a: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Madagascar FDI Advantages and Risks</a:t>
            </a:r>
            <a:endParaRPr kumimoji="1" lang="zh-CN" altLang="en-US" sz="40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68E6D1-829D-1883-4A71-29931B99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538" y="2101931"/>
            <a:ext cx="8870867" cy="320633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FDI </a:t>
            </a:r>
            <a:r>
              <a: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Advantages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dirty="0"/>
              <a:t>Rich natural resources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dirty="0"/>
              <a:t>Low wage costs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dirty="0"/>
              <a:t>Relatively sound policies and regulations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" altLang="zh-CN" dirty="0"/>
              <a:t>Simple procedures for establishing a company</a:t>
            </a:r>
            <a:endParaRPr lang="en-US" altLang="zh-CN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>
            <a:extLst>
              <a:ext uri="{FF2B5EF4-FFF2-40B4-BE49-F238E27FC236}">
                <a16:creationId xmlns:a16="http://schemas.microsoft.com/office/drawing/2014/main" id="{8169AF3D-EFB2-83A4-E0E9-E6B793986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3197" y="681037"/>
            <a:ext cx="10515600" cy="1325563"/>
          </a:xfrm>
        </p:spPr>
        <p:txBody>
          <a:bodyPr/>
          <a:lstStyle/>
          <a:p>
            <a:pPr eaLnBrk="1" hangingPunct="1"/>
            <a:r>
              <a:rPr kumimoji="1" lang="en-US" altLang="zh-CN" sz="32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FDI  Industry incentive policies</a:t>
            </a:r>
            <a:b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BF6ECE-D2FA-B8F6-2547-2B781254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Tourism, minerals, mining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2) </a:t>
            </a:r>
            <a:r>
              <a:rPr lang="en-HK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en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arine fishing and freshwater farming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3) </a:t>
            </a:r>
            <a:r>
              <a:rPr lang="en-HK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lang="en" altLang="zh-CN" sz="30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extile and garment processing and export industries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" altLang="zh-CN" sz="30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HK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 also :  </a:t>
            </a: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handicrafts, agriculture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information and communication technology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" altLang="zh-CN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infrastructure construction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>
            <a:extLst>
              <a:ext uri="{FF2B5EF4-FFF2-40B4-BE49-F238E27FC236}">
                <a16:creationId xmlns:a16="http://schemas.microsoft.com/office/drawing/2014/main" id="{D6E71BF9-EBA0-C8D5-86BD-99F1AB89D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4000" b="1" dirty="0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World FDI Flows to Madagascar</a:t>
            </a:r>
            <a:endParaRPr kumimoji="1" lang="zh-CN" altLang="en-US" sz="4000" b="1" dirty="0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17B5CA0D-3B12-DF6C-6384-CFE8127CC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846491"/>
              </p:ext>
            </p:extLst>
          </p:nvPr>
        </p:nvGraphicFramePr>
        <p:xfrm>
          <a:off x="1115197" y="1837982"/>
          <a:ext cx="9961605" cy="415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>
            <a:extLst>
              <a:ext uri="{FF2B5EF4-FFF2-40B4-BE49-F238E27FC236}">
                <a16:creationId xmlns:a16="http://schemas.microsoft.com/office/drawing/2014/main" id="{AA6BBB31-86E9-9C21-475D-64E0BD4BD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1813"/>
            <a:ext cx="10515600" cy="1325562"/>
          </a:xfrm>
        </p:spPr>
        <p:txBody>
          <a:bodyPr/>
          <a:lstStyle/>
          <a:p>
            <a:pPr eaLnBrk="1" hangingPunct="1"/>
            <a:r>
              <a:rPr kumimoji="1" lang="en-US" altLang="zh-CN" sz="4000" b="1">
                <a:solidFill>
                  <a:srgbClr val="FF4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 China FDI to Madagascar</a:t>
            </a:r>
            <a:endParaRPr kumimoji="1" lang="zh-CN" altLang="en-US" sz="4000" b="1">
              <a:solidFill>
                <a:srgbClr val="FF4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D17DE-9FBF-7441-7749-81F3CA1A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175"/>
            <a:ext cx="10515600" cy="4164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0070C0"/>
                </a:solidFill>
              </a:rPr>
              <a:t>51 years</a:t>
            </a:r>
            <a:r>
              <a:rPr lang="en-US" altLang="zh-CN" b="1" dirty="0"/>
              <a:t>:  In</a:t>
            </a:r>
            <a:r>
              <a:rPr lang="zh-CN" altLang="en-US" b="1" dirty="0"/>
              <a:t> </a:t>
            </a:r>
            <a:r>
              <a:rPr lang="en-US" altLang="zh-CN" b="1" dirty="0"/>
              <a:t>1972</a:t>
            </a:r>
            <a:r>
              <a:rPr lang="zh-CN" altLang="en-US" b="1" dirty="0"/>
              <a:t> </a:t>
            </a:r>
            <a:r>
              <a:rPr lang="en-US" altLang="zh-CN" b="1" dirty="0"/>
              <a:t>China and Madagascar established diplomatic relations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800" kern="0" dirty="0">
              <a:solidFill>
                <a:srgbClr val="333333"/>
              </a:solidFill>
              <a:latin typeface="Helvetica Neue" panose="02000503000000020004" pitchFamily="2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0070C0"/>
                </a:solidFill>
              </a:rPr>
              <a:t>6 years</a:t>
            </a:r>
            <a:r>
              <a:rPr lang="en-US" altLang="zh-CN" dirty="0"/>
              <a:t>: </a:t>
            </a:r>
            <a:r>
              <a:rPr lang="en-US" altLang="zh-CN" b="1" dirty="0"/>
              <a:t>In 2017 the presidents of the two countries signed the MOU jointly promoting </a:t>
            </a:r>
            <a:r>
              <a:rPr lang="en-US" altLang="zh-CN" sz="3500" b="1" dirty="0"/>
              <a:t>the Belt and Road initiative</a:t>
            </a:r>
            <a:br>
              <a:rPr lang="zh-CN" altLang="en-US" b="1" dirty="0"/>
            </a:br>
            <a:endParaRPr kumimoji="1" lang="zh-CN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1425</Words>
  <Application>Microsoft Office PowerPoint</Application>
  <PresentationFormat>Широкоэкранный</PresentationFormat>
  <Paragraphs>177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等线</vt:lpstr>
      <vt:lpstr>等线 Light</vt:lpstr>
      <vt:lpstr>Microsoft YaHei</vt:lpstr>
      <vt:lpstr>Microsoft YaHei</vt:lpstr>
      <vt:lpstr>宋体</vt:lpstr>
      <vt:lpstr>Arial</vt:lpstr>
      <vt:lpstr>Helvetica Neue</vt:lpstr>
      <vt:lpstr>Verdana</vt:lpstr>
      <vt:lpstr>Office 主题​​</vt:lpstr>
      <vt:lpstr>   One Belt One Road Workshop Series 4: Chinese Firm in Madagascar: King Deer Cashmere Co.</vt:lpstr>
      <vt:lpstr>contents</vt:lpstr>
      <vt:lpstr>1  Overview of Madagascar</vt:lpstr>
      <vt:lpstr>Natural resources are abundant</vt:lpstr>
      <vt:lpstr>1 Madagascar FDI Advantages and Risks </vt:lpstr>
      <vt:lpstr>1 Madagascar FDI Advantages and Risks</vt:lpstr>
      <vt:lpstr>FDI  Industry incentive policies </vt:lpstr>
      <vt:lpstr>2 World FDI Flows to Madagascar</vt:lpstr>
      <vt:lpstr>3  China FDI to Madagascar</vt:lpstr>
      <vt:lpstr>3  China FDI to Madagascar</vt:lpstr>
      <vt:lpstr>3  China FDI to Madagascar</vt:lpstr>
      <vt:lpstr> Chinese companies and population  in Madagascar </vt:lpstr>
      <vt:lpstr>Number of newly registered foreign firms in Madagascar, by origin (2007-2014)</vt:lpstr>
      <vt:lpstr>Proportion of newly registered firms, by origin (2007-2014)</vt:lpstr>
      <vt:lpstr>Wuhan Iron &amp; Steel Company (WISCO) in Madagascar</vt:lpstr>
      <vt:lpstr>Chinese firms in the farming of Seafood </vt:lpstr>
      <vt:lpstr>Cement and construction materials</vt:lpstr>
      <vt:lpstr>4  Chinese Company in Madagascar—Inner Mongolia King Deer Cashmere Co., Ltd</vt:lpstr>
      <vt:lpstr>King deer Cashmere Co. Business negotiations</vt:lpstr>
      <vt:lpstr>Madagascar King Deer Cashmere Co. Ltd </vt:lpstr>
      <vt:lpstr>Презентация PowerPoint</vt:lpstr>
      <vt:lpstr>MKD: capital and production</vt:lpstr>
      <vt:lpstr>MKD: Production equipment  </vt:lpstr>
      <vt:lpstr>Презентация PowerPoint</vt:lpstr>
      <vt:lpstr>Презентация PowerPoint</vt:lpstr>
      <vt:lpstr>MKD:  Employment and Training (1)</vt:lpstr>
      <vt:lpstr>MKD:  Employment and Training (2)</vt:lpstr>
      <vt:lpstr>MKD:  Employment and Training</vt:lpstr>
      <vt:lpstr>MKD: promoting cultural ties Madagascar - China</vt:lpstr>
      <vt:lpstr>MKD: promoting cultural ties Madagascar- China</vt:lpstr>
      <vt:lpstr>5  Proposals for the Chinese FDI projects  development in Madagascar</vt:lpstr>
      <vt:lpstr>5  Proposals for the Chinese FDI projects  development in Madagascar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MADAGASGAR</dc:title>
  <dc:creator>Microsoft Office User</dc:creator>
  <cp:lastModifiedBy>Oleksandr ROGACH</cp:lastModifiedBy>
  <cp:revision>129</cp:revision>
  <dcterms:created xsi:type="dcterms:W3CDTF">2023-03-12T07:16:03Z</dcterms:created>
  <dcterms:modified xsi:type="dcterms:W3CDTF">2023-04-01T08:05:50Z</dcterms:modified>
</cp:coreProperties>
</file>